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1"/>
  </p:notesMasterIdLst>
  <p:sldIdLst>
    <p:sldId id="265" r:id="rId2"/>
    <p:sldId id="268" r:id="rId3"/>
    <p:sldId id="463" r:id="rId4"/>
    <p:sldId id="459" r:id="rId5"/>
    <p:sldId id="452" r:id="rId6"/>
    <p:sldId id="429" r:id="rId7"/>
    <p:sldId id="453" r:id="rId8"/>
    <p:sldId id="454" r:id="rId9"/>
    <p:sldId id="455" r:id="rId10"/>
    <p:sldId id="456" r:id="rId11"/>
    <p:sldId id="457" r:id="rId12"/>
    <p:sldId id="431" r:id="rId13"/>
    <p:sldId id="458" r:id="rId14"/>
    <p:sldId id="428" r:id="rId15"/>
    <p:sldId id="400" r:id="rId16"/>
    <p:sldId id="389" r:id="rId17"/>
    <p:sldId id="280" r:id="rId18"/>
    <p:sldId id="433" r:id="rId19"/>
    <p:sldId id="432" r:id="rId20"/>
    <p:sldId id="435" r:id="rId21"/>
    <p:sldId id="437" r:id="rId22"/>
    <p:sldId id="436" r:id="rId23"/>
    <p:sldId id="460" r:id="rId24"/>
    <p:sldId id="438" r:id="rId25"/>
    <p:sldId id="439" r:id="rId26"/>
    <p:sldId id="440" r:id="rId27"/>
    <p:sldId id="441" r:id="rId28"/>
    <p:sldId id="442" r:id="rId29"/>
    <p:sldId id="444" r:id="rId30"/>
    <p:sldId id="445" r:id="rId31"/>
    <p:sldId id="446" r:id="rId32"/>
    <p:sldId id="443" r:id="rId33"/>
    <p:sldId id="447" r:id="rId34"/>
    <p:sldId id="449" r:id="rId35"/>
    <p:sldId id="450" r:id="rId36"/>
    <p:sldId id="465" r:id="rId37"/>
    <p:sldId id="461" r:id="rId38"/>
    <p:sldId id="462" r:id="rId39"/>
    <p:sldId id="46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9"/>
    <p:restoredTop sz="94663"/>
  </p:normalViewPr>
  <p:slideViewPr>
    <p:cSldViewPr snapToGrid="0" snapToObjects="1">
      <p:cViewPr varScale="1">
        <p:scale>
          <a:sx n="99" d="100"/>
          <a:sy n="99" d="100"/>
        </p:scale>
        <p:origin x="72"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15</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https://docs.google.com/presentation/d/1aQ_OAYSbnvk0bWnosfPtf5EA517R3yfuZT0QgSs52eA/edit#slide=id.gc176dbddcc_0_0</a:t>
            </a:r>
          </a:p>
        </p:txBody>
      </p:sp>
      <p:sp>
        <p:nvSpPr>
          <p:cNvPr id="4" name="Slide Number Placeholder 3"/>
          <p:cNvSpPr>
            <a:spLocks noGrp="1"/>
          </p:cNvSpPr>
          <p:nvPr>
            <p:ph type="sldNum" sz="quarter" idx="5"/>
          </p:nvPr>
        </p:nvSpPr>
        <p:spPr/>
        <p:txBody>
          <a:bodyPr/>
          <a:lstStyle/>
          <a:p>
            <a:fld id="{7C5712E2-210E-442A-87B6-1116097889C7}" type="slidenum">
              <a:rPr lang="en-US" smtClean="0"/>
              <a:t>24</a:t>
            </a:fld>
            <a:endParaRPr lang="en-US"/>
          </a:p>
        </p:txBody>
      </p:sp>
    </p:spTree>
    <p:extLst>
      <p:ext uri="{BB962C8B-B14F-4D97-AF65-F5344CB8AC3E}">
        <p14:creationId xmlns:p14="http://schemas.microsoft.com/office/powerpoint/2010/main" val="538012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30</a:t>
            </a:fld>
            <a:endParaRPr lang="en-US"/>
          </a:p>
        </p:txBody>
      </p:sp>
    </p:spTree>
    <p:extLst>
      <p:ext uri="{BB962C8B-B14F-4D97-AF65-F5344CB8AC3E}">
        <p14:creationId xmlns:p14="http://schemas.microsoft.com/office/powerpoint/2010/main" val="1060299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hoga.shinyapps.io/healthdown/" TargetMode="External"/><Relationship Id="rId2" Type="http://schemas.openxmlformats.org/officeDocument/2006/relationships/hyperlink" Target="https://r-graph-gallery.com/" TargetMode="Externa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hyperlink" Target="https://nickblink.github.io/Syndromic_Surveillance_Training_Course/" TargetMode="External"/><Relationship Id="rId2" Type="http://schemas.openxmlformats.org/officeDocument/2006/relationships/hyperlink" Target="mailto:nicklink@g.harvard.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a:xfrm>
            <a:off x="1524000" y="1122363"/>
            <a:ext cx="9144000" cy="2133599"/>
          </a:xfrm>
        </p:spPr>
        <p:txBody>
          <a:bodyPr/>
          <a:lstStyle/>
          <a:p>
            <a:r>
              <a:rPr lang="en-US" dirty="0"/>
              <a:t>Syndromic Surveillance using R</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a:xfrm>
            <a:off x="1523999" y="3714160"/>
            <a:ext cx="9593179" cy="1370601"/>
          </a:xfrm>
        </p:spPr>
        <p:txBody>
          <a:bodyPr/>
          <a:lstStyle/>
          <a:p>
            <a:r>
              <a:rPr lang="en-US" dirty="0"/>
              <a:t>A short course: Lecture 1</a:t>
            </a:r>
          </a:p>
          <a:p>
            <a:r>
              <a:rPr lang="en-US" i="1" dirty="0"/>
              <a:t>These materials are adapted from a previous training and were made by Isabel Fulcher, Bethany </a:t>
            </a:r>
            <a:r>
              <a:rPr lang="en-US" i="1" dirty="0" err="1"/>
              <a:t>Hedt</a:t>
            </a:r>
            <a:r>
              <a:rPr lang="en-US" i="1" dirty="0"/>
              <a:t>-Gauthier, and Michael Law</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E0E7-DDA3-E9B5-F142-47D7C463242D}"/>
              </a:ext>
            </a:extLst>
          </p:cNvPr>
          <p:cNvSpPr>
            <a:spLocks noGrp="1"/>
          </p:cNvSpPr>
          <p:nvPr>
            <p:ph type="title"/>
          </p:nvPr>
        </p:nvSpPr>
        <p:spPr/>
        <p:txBody>
          <a:bodyPr/>
          <a:lstStyle/>
          <a:p>
            <a:r>
              <a:rPr lang="en-US" dirty="0"/>
              <a:t>My Response</a:t>
            </a:r>
          </a:p>
        </p:txBody>
      </p:sp>
      <p:sp>
        <p:nvSpPr>
          <p:cNvPr id="3" name="Content Placeholder 2">
            <a:extLst>
              <a:ext uri="{FF2B5EF4-FFF2-40B4-BE49-F238E27FC236}">
                <a16:creationId xmlns:a16="http://schemas.microsoft.com/office/drawing/2014/main" id="{457769BA-2D35-4ADA-A6AE-47AB9672D66C}"/>
              </a:ext>
            </a:extLst>
          </p:cNvPr>
          <p:cNvSpPr>
            <a:spLocks noGrp="1"/>
          </p:cNvSpPr>
          <p:nvPr>
            <p:ph idx="1"/>
          </p:nvPr>
        </p:nvSpPr>
        <p:spPr/>
        <p:txBody>
          <a:bodyPr/>
          <a:lstStyle/>
          <a:p>
            <a:r>
              <a:rPr lang="en-US" dirty="0"/>
              <a:t>Why am I conducting this training?</a:t>
            </a:r>
          </a:p>
          <a:p>
            <a:pPr lvl="1"/>
            <a:r>
              <a:rPr lang="en-US" dirty="0"/>
              <a:t>I want to share my experience with coding and statistics.</a:t>
            </a:r>
          </a:p>
          <a:p>
            <a:pPr lvl="1"/>
            <a:r>
              <a:rPr lang="en-US" dirty="0"/>
              <a:t>I want to gain experience leading trainings.</a:t>
            </a:r>
          </a:p>
          <a:p>
            <a:pPr lvl="1"/>
            <a:r>
              <a:rPr lang="en-US" dirty="0"/>
              <a:t>I want to learn about the unique challenges this group faces and the situational understanding this team has in addressing them.</a:t>
            </a:r>
          </a:p>
          <a:p>
            <a:pPr lvl="1"/>
            <a:r>
              <a:rPr lang="en-US" dirty="0"/>
              <a:t>I want to support the Liberia MOH team!</a:t>
            </a:r>
          </a:p>
          <a:p>
            <a:r>
              <a:rPr lang="en-US" dirty="0"/>
              <a:t>What do I bring?</a:t>
            </a:r>
          </a:p>
          <a:p>
            <a:pPr lvl="1"/>
            <a:r>
              <a:rPr lang="en-US" dirty="0"/>
              <a:t>Enthusiasm and training in statistics and R</a:t>
            </a:r>
          </a:p>
        </p:txBody>
      </p:sp>
    </p:spTree>
    <p:extLst>
      <p:ext uri="{BB962C8B-B14F-4D97-AF65-F5344CB8AC3E}">
        <p14:creationId xmlns:p14="http://schemas.microsoft.com/office/powerpoint/2010/main" val="154825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p:txBody>
          <a:bodyPr/>
          <a:lstStyle/>
          <a:p>
            <a:r>
              <a:rPr lang="en-US" dirty="0"/>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t>To describe and interpret the models used </a:t>
            </a:r>
          </a:p>
          <a:p>
            <a:pPr lvl="1"/>
            <a:r>
              <a:rPr lang="en-US" sz="2400" dirty="0"/>
              <a:t>Understand the data processing pipeline</a:t>
            </a:r>
          </a:p>
          <a:p>
            <a:pPr lvl="1"/>
            <a:r>
              <a:rPr lang="en-US" sz="2400" dirty="0"/>
              <a:t>Interpret results</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8E37C-2AAB-4D88-A9A6-B6D8F54C9525}"/>
              </a:ext>
            </a:extLst>
          </p:cNvPr>
          <p:cNvSpPr>
            <a:spLocks noGrp="1"/>
          </p:cNvSpPr>
          <p:nvPr>
            <p:ph type="title"/>
          </p:nvPr>
        </p:nvSpPr>
        <p:spPr>
          <a:xfrm>
            <a:off x="838200" y="365126"/>
            <a:ext cx="10515600" cy="756664"/>
          </a:xfrm>
        </p:spPr>
        <p:txBody>
          <a:bodyPr/>
          <a:lstStyle/>
          <a:p>
            <a:r>
              <a:rPr lang="en-US" b="1" dirty="0"/>
              <a:t>Goals of this course</a:t>
            </a:r>
            <a:endParaRPr lang="en-US" dirty="0"/>
          </a:p>
        </p:txBody>
      </p:sp>
      <p:sp>
        <p:nvSpPr>
          <p:cNvPr id="3" name="Content Placeholder 2">
            <a:extLst>
              <a:ext uri="{FF2B5EF4-FFF2-40B4-BE49-F238E27FC236}">
                <a16:creationId xmlns:a16="http://schemas.microsoft.com/office/drawing/2014/main" id="{635A6617-BA7C-4393-86AF-F9A5DB37405F}"/>
              </a:ext>
            </a:extLst>
          </p:cNvPr>
          <p:cNvSpPr>
            <a:spLocks noGrp="1"/>
          </p:cNvSpPr>
          <p:nvPr>
            <p:ph idx="1"/>
          </p:nvPr>
        </p:nvSpPr>
        <p:spPr>
          <a:xfrm>
            <a:off x="838200" y="1258677"/>
            <a:ext cx="10515600" cy="4340646"/>
          </a:xfrm>
        </p:spPr>
        <p:txBody>
          <a:bodyPr/>
          <a:lstStyle/>
          <a:p>
            <a:pPr marL="0" indent="0">
              <a:buNone/>
            </a:pPr>
            <a:r>
              <a:rPr lang="en-US" b="1" u="sng" dirty="0"/>
              <a:t>The specific objectives are:</a:t>
            </a:r>
          </a:p>
          <a:p>
            <a:pPr lvl="1"/>
            <a:r>
              <a:rPr lang="en-US" sz="2000" dirty="0"/>
              <a:t>To identify indicators most relevant for these purposes.</a:t>
            </a:r>
          </a:p>
          <a:p>
            <a:pPr lvl="1"/>
            <a:r>
              <a:rPr lang="en-US" sz="2000" dirty="0"/>
              <a:t>To describe and interpret the models used to a) establish a baseline; b) assess higher or lower levels than expected during the pandemic.</a:t>
            </a:r>
          </a:p>
          <a:p>
            <a:pPr lvl="1"/>
            <a:r>
              <a:rPr lang="en-US" sz="2000" dirty="0"/>
              <a:t>To understand the data processing pipeline - from receipt of indicator data to production of figures.</a:t>
            </a:r>
          </a:p>
          <a:p>
            <a:pPr lvl="1"/>
            <a:r>
              <a:rPr lang="en-US" sz="2000" dirty="0"/>
              <a:t>To interpret results from the various visualizations of the data and results.</a:t>
            </a:r>
          </a:p>
          <a:p>
            <a:pPr lvl="1"/>
            <a:r>
              <a:rPr lang="en-US" sz="2000" dirty="0"/>
              <a:t>To be able to implement the data cleaning, modeling and visualization process in R.</a:t>
            </a:r>
          </a:p>
          <a:p>
            <a:pPr marL="457200" lvl="1" indent="0">
              <a:buNone/>
            </a:pPr>
            <a:endParaRPr lang="en-US" sz="1000" dirty="0"/>
          </a:p>
          <a:p>
            <a:pPr marL="0" indent="0">
              <a:buNone/>
            </a:pPr>
            <a:endParaRPr lang="en-US" dirty="0"/>
          </a:p>
        </p:txBody>
      </p:sp>
    </p:spTree>
    <p:extLst>
      <p:ext uri="{BB962C8B-B14F-4D97-AF65-F5344CB8AC3E}">
        <p14:creationId xmlns:p14="http://schemas.microsoft.com/office/powerpoint/2010/main" val="608020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B4502-194A-CAAA-B733-1A35303A060A}"/>
              </a:ext>
            </a:extLst>
          </p:cNvPr>
          <p:cNvSpPr>
            <a:spLocks noGrp="1"/>
          </p:cNvSpPr>
          <p:nvPr>
            <p:ph type="title"/>
          </p:nvPr>
        </p:nvSpPr>
        <p:spPr>
          <a:xfrm>
            <a:off x="279133" y="365126"/>
            <a:ext cx="11713945" cy="1023000"/>
          </a:xfrm>
        </p:spPr>
        <p:txBody>
          <a:bodyPr/>
          <a:lstStyle/>
          <a:p>
            <a:r>
              <a:rPr lang="en-US" dirty="0"/>
              <a:t>Motivating Example – Syndromic Surveillance</a:t>
            </a:r>
          </a:p>
        </p:txBody>
      </p:sp>
      <p:sp>
        <p:nvSpPr>
          <p:cNvPr id="3" name="Content Placeholder 2">
            <a:extLst>
              <a:ext uri="{FF2B5EF4-FFF2-40B4-BE49-F238E27FC236}">
                <a16:creationId xmlns:a16="http://schemas.microsoft.com/office/drawing/2014/main" id="{075FB110-0CE1-09EA-9CD0-DEFB979CEDB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6736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073" y="222002"/>
            <a:ext cx="10515600" cy="963343"/>
          </a:xfrm>
        </p:spPr>
        <p:txBody>
          <a:bodyPr/>
          <a:lstStyle/>
          <a:p>
            <a:r>
              <a:rPr lang="en-US" b="1" dirty="0"/>
              <a:t>Core common questions</a:t>
            </a:r>
          </a:p>
        </p:txBody>
      </p:sp>
      <p:sp>
        <p:nvSpPr>
          <p:cNvPr id="3" name="Content Placeholder 2"/>
          <p:cNvSpPr>
            <a:spLocks noGrp="1"/>
          </p:cNvSpPr>
          <p:nvPr>
            <p:ph idx="1"/>
          </p:nvPr>
        </p:nvSpPr>
        <p:spPr>
          <a:xfrm>
            <a:off x="838200" y="1587061"/>
            <a:ext cx="10515600" cy="4422925"/>
          </a:xfrm>
        </p:spPr>
        <p:txBody>
          <a:bodyPr/>
          <a:lstStyle/>
          <a:p>
            <a:pPr lvl="1"/>
            <a:r>
              <a:rPr lang="en-US" sz="3200" dirty="0"/>
              <a:t>How can we learn from the COVID-19 pandemic to address emerging diseases?</a:t>
            </a:r>
          </a:p>
          <a:p>
            <a:pPr lvl="1"/>
            <a:endParaRPr lang="en-US" sz="3200" dirty="0"/>
          </a:p>
          <a:p>
            <a:pPr lvl="1"/>
            <a:r>
              <a:rPr lang="en-US" sz="3200" dirty="0"/>
              <a:t>What is the burden of Lassa Fever and </a:t>
            </a:r>
            <a:r>
              <a:rPr lang="en-US" sz="3200" dirty="0" err="1"/>
              <a:t>mPox</a:t>
            </a:r>
            <a:r>
              <a:rPr lang="en-US" sz="3200" dirty="0"/>
              <a:t>?</a:t>
            </a:r>
          </a:p>
          <a:p>
            <a:pPr marL="457200" lvl="1" indent="0">
              <a:buNone/>
            </a:pPr>
            <a:endParaRPr lang="en-US" sz="3200" dirty="0"/>
          </a:p>
          <a:p>
            <a:pPr lvl="1"/>
            <a:r>
              <a:rPr lang="en-US" sz="3200" dirty="0"/>
              <a:t>How can we conduct surveillance on diseases that are hard to track?</a:t>
            </a:r>
            <a:endParaRPr lang="en-US" dirty="0"/>
          </a:p>
        </p:txBody>
      </p:sp>
    </p:spTree>
    <p:extLst>
      <p:ext uri="{BB962C8B-B14F-4D97-AF65-F5344CB8AC3E}">
        <p14:creationId xmlns:p14="http://schemas.microsoft.com/office/powerpoint/2010/main" val="4192507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90561D5F-7013-7445-B9D7-38E25889918A}"/>
              </a:ext>
            </a:extLst>
          </p:cNvPr>
          <p:cNvSpPr txBox="1">
            <a:spLocks/>
          </p:cNvSpPr>
          <p:nvPr/>
        </p:nvSpPr>
        <p:spPr bwMode="auto">
          <a:xfrm>
            <a:off x="267929" y="337166"/>
            <a:ext cx="4115535" cy="1622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sz="2200" b="1" dirty="0"/>
              <a:t>Increased in ARI cases at 3 PIH-supported facilities in Maryland County for ages ≥5 years</a:t>
            </a:r>
          </a:p>
        </p:txBody>
      </p:sp>
      <p:sp>
        <p:nvSpPr>
          <p:cNvPr id="12" name="Content Placeholder 4">
            <a:extLst>
              <a:ext uri="{FF2B5EF4-FFF2-40B4-BE49-F238E27FC236}">
                <a16:creationId xmlns:a16="http://schemas.microsoft.com/office/drawing/2014/main" id="{6A98BE41-0FC0-AC43-8B12-8C0A68D33350}"/>
              </a:ext>
            </a:extLst>
          </p:cNvPr>
          <p:cNvSpPr txBox="1">
            <a:spLocks/>
          </p:cNvSpPr>
          <p:nvPr/>
        </p:nvSpPr>
        <p:spPr>
          <a:xfrm>
            <a:off x="510244" y="1959487"/>
            <a:ext cx="387321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Higher proportions of ARI cases were also observed at JJD, Edith Wallace and St. Francis late 2019 into early 2020 at these 3 PIH-supported facilities in Maryland County for individuals 5 years or older.</a:t>
            </a:r>
          </a:p>
        </p:txBody>
      </p:sp>
      <p:pic>
        <p:nvPicPr>
          <p:cNvPr id="4" name="Picture 3" descr="Chart, histogram&#10;&#10;Description automatically generated">
            <a:extLst>
              <a:ext uri="{FF2B5EF4-FFF2-40B4-BE49-F238E27FC236}">
                <a16:creationId xmlns:a16="http://schemas.microsoft.com/office/drawing/2014/main" id="{97A7B2BD-6F9B-9A41-B57C-6257E2E1174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23687" y="544459"/>
            <a:ext cx="6096000" cy="4572000"/>
          </a:xfrm>
          <a:prstGeom prst="rect">
            <a:avLst/>
          </a:prstGeom>
        </p:spPr>
      </p:pic>
      <p:sp>
        <p:nvSpPr>
          <p:cNvPr id="6" name="TextBox 5">
            <a:extLst>
              <a:ext uri="{FF2B5EF4-FFF2-40B4-BE49-F238E27FC236}">
                <a16:creationId xmlns:a16="http://schemas.microsoft.com/office/drawing/2014/main" id="{D25BF933-5335-9642-8089-6914D4C160D1}"/>
              </a:ext>
            </a:extLst>
          </p:cNvPr>
          <p:cNvSpPr txBox="1"/>
          <p:nvPr/>
        </p:nvSpPr>
        <p:spPr>
          <a:xfrm>
            <a:off x="5123687" y="5231798"/>
            <a:ext cx="6095999" cy="600164"/>
          </a:xfrm>
          <a:prstGeom prst="rect">
            <a:avLst/>
          </a:prstGeom>
          <a:noFill/>
        </p:spPr>
        <p:txBody>
          <a:bodyPr wrap="square" rtlCol="0">
            <a:spAutoFit/>
          </a:bodyPr>
          <a:lstStyle/>
          <a:p>
            <a:r>
              <a:rPr lang="en-US" sz="1100" b="1">
                <a:solidFill>
                  <a:srgbClr val="FF0000"/>
                </a:solidFill>
              </a:rPr>
              <a:t>Red</a:t>
            </a:r>
            <a:r>
              <a:rPr lang="en-US" sz="1100"/>
              <a:t>: predicted visits based on prior data with 95% prediction intervals </a:t>
            </a:r>
          </a:p>
          <a:p>
            <a:r>
              <a:rPr lang="en-US" sz="1100" b="1">
                <a:solidFill>
                  <a:srgbClr val="000000"/>
                </a:solidFill>
              </a:rPr>
              <a:t>Black: </a:t>
            </a:r>
            <a:r>
              <a:rPr lang="en-US" sz="1100"/>
              <a:t>observed visits</a:t>
            </a:r>
          </a:p>
          <a:p>
            <a:r>
              <a:rPr lang="en-US" sz="1100">
                <a:solidFill>
                  <a:srgbClr val="000000"/>
                </a:solidFill>
              </a:rPr>
              <a:t>Dotted line</a:t>
            </a:r>
            <a:r>
              <a:rPr lang="en-US" sz="1100" b="1">
                <a:solidFill>
                  <a:srgbClr val="000000"/>
                </a:solidFill>
              </a:rPr>
              <a:t>: </a:t>
            </a:r>
            <a:r>
              <a:rPr lang="en-US" sz="1100"/>
              <a:t>Extrapolation period begins</a:t>
            </a:r>
            <a:endParaRPr lang="en-US" sz="1100" dirty="0"/>
          </a:p>
        </p:txBody>
      </p:sp>
      <p:sp>
        <p:nvSpPr>
          <p:cNvPr id="2" name="Rectangle 1">
            <a:extLst>
              <a:ext uri="{FF2B5EF4-FFF2-40B4-BE49-F238E27FC236}">
                <a16:creationId xmlns:a16="http://schemas.microsoft.com/office/drawing/2014/main" id="{FF4FCA31-3C1F-41AA-BA20-64C2605616E6}"/>
              </a:ext>
            </a:extLst>
          </p:cNvPr>
          <p:cNvSpPr/>
          <p:nvPr/>
        </p:nvSpPr>
        <p:spPr>
          <a:xfrm>
            <a:off x="267929" y="5514540"/>
            <a:ext cx="3677610" cy="369332"/>
          </a:xfrm>
          <a:prstGeom prst="rect">
            <a:avLst/>
          </a:prstGeom>
        </p:spPr>
        <p:txBody>
          <a:bodyPr wrap="none">
            <a:spAutoFit/>
          </a:bodyPr>
          <a:lstStyle/>
          <a:p>
            <a:r>
              <a:rPr lang="en-US" dirty="0">
                <a:latin typeface="Georgia" panose="02040502050405020303" pitchFamily="18" charset="0"/>
              </a:rPr>
              <a:t>Credit: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3068254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8643" y="94745"/>
            <a:ext cx="10972800" cy="1272380"/>
          </a:xfrm>
        </p:spPr>
        <p:txBody>
          <a:bodyPr>
            <a:noAutofit/>
          </a:bodyPr>
          <a:lstStyle/>
          <a:p>
            <a:r>
              <a:rPr lang="en-US" sz="3600" b="1" dirty="0">
                <a:cs typeface="Times New Roman" panose="02020603050405020304" pitchFamily="18" charset="0"/>
              </a:rPr>
              <a:t>Steeper reductions observed in Pentavalent in Haiti, Liberia &amp; Malawi early in 2020</a:t>
            </a:r>
            <a:endParaRPr lang="en-US" sz="3600" dirty="0"/>
          </a:p>
        </p:txBody>
      </p:sp>
      <p:sp>
        <p:nvSpPr>
          <p:cNvPr id="5" name="Content Placeholder 4"/>
          <p:cNvSpPr>
            <a:spLocks noGrp="1"/>
          </p:cNvSpPr>
          <p:nvPr>
            <p:ph sz="half" idx="1"/>
          </p:nvPr>
        </p:nvSpPr>
        <p:spPr>
          <a:xfrm>
            <a:off x="838200" y="1630836"/>
            <a:ext cx="4563359" cy="4253441"/>
          </a:xfrm>
        </p:spPr>
        <p:txBody>
          <a:bodyPr>
            <a:normAutofit/>
          </a:bodyPr>
          <a:lstStyle/>
          <a:p>
            <a:r>
              <a:rPr lang="en-US" dirty="0">
                <a:cs typeface="Times New Roman" panose="02020603050405020304" pitchFamily="18" charset="0"/>
              </a:rPr>
              <a:t>We observed reduce pentavalent vaccination coverage for both doses (1 &amp; 3), but reduction was not sustained!</a:t>
            </a:r>
          </a:p>
        </p:txBody>
      </p:sp>
      <p:pic>
        <p:nvPicPr>
          <p:cNvPr id="7" name="Picture 6"/>
          <p:cNvPicPr/>
          <p:nvPr/>
        </p:nvPicPr>
        <p:blipFill rotWithShape="1">
          <a:blip r:embed="rId2" cstate="email">
            <a:extLst>
              <a:ext uri="{28A0092B-C50C-407E-A947-70E740481C1C}">
                <a14:useLocalDpi xmlns:a14="http://schemas.microsoft.com/office/drawing/2010/main"/>
              </a:ext>
            </a:extLst>
          </a:blip>
          <a:srcRect/>
          <a:stretch/>
        </p:blipFill>
        <p:spPr bwMode="auto">
          <a:xfrm>
            <a:off x="6020585" y="1310565"/>
            <a:ext cx="5715786" cy="470373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E3BD95AD-3064-442F-BFAA-6D81ECC6C4BA}"/>
              </a:ext>
            </a:extLst>
          </p:cNvPr>
          <p:cNvSpPr/>
          <p:nvPr/>
        </p:nvSpPr>
        <p:spPr>
          <a:xfrm>
            <a:off x="267929" y="5514540"/>
            <a:ext cx="5439310" cy="369332"/>
          </a:xfrm>
          <a:prstGeom prst="rect">
            <a:avLst/>
          </a:prstGeom>
        </p:spPr>
        <p:txBody>
          <a:bodyPr wrap="none">
            <a:spAutoFit/>
          </a:bodyPr>
          <a:lstStyle/>
          <a:p>
            <a:r>
              <a:rPr lang="en-US" dirty="0">
                <a:latin typeface="Georgia" panose="02040502050405020303" pitchFamily="18" charset="0"/>
              </a:rPr>
              <a:t>Credit: Emilia Connolly, Emma </a:t>
            </a:r>
            <a:r>
              <a:rPr lang="en-US" dirty="0" err="1">
                <a:latin typeface="Georgia" panose="02040502050405020303" pitchFamily="18" charset="0"/>
              </a:rPr>
              <a:t>Boley</a:t>
            </a:r>
            <a:r>
              <a:rPr lang="en-US" dirty="0">
                <a:latin typeface="Georgia" panose="02040502050405020303" pitchFamily="18" charset="0"/>
              </a:rPr>
              <a:t>, Izzie Fulcher</a:t>
            </a:r>
          </a:p>
        </p:txBody>
      </p:sp>
    </p:spTree>
    <p:extLst>
      <p:ext uri="{BB962C8B-B14F-4D97-AF65-F5344CB8AC3E}">
        <p14:creationId xmlns:p14="http://schemas.microsoft.com/office/powerpoint/2010/main" val="406581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44CE-C7F8-4481-832F-34D7C1C6C48E}"/>
              </a:ext>
            </a:extLst>
          </p:cNvPr>
          <p:cNvSpPr>
            <a:spLocks noGrp="1"/>
          </p:cNvSpPr>
          <p:nvPr>
            <p:ph type="title"/>
          </p:nvPr>
        </p:nvSpPr>
        <p:spPr>
          <a:xfrm>
            <a:off x="838200" y="365125"/>
            <a:ext cx="10515600" cy="784945"/>
          </a:xfrm>
        </p:spPr>
        <p:txBody>
          <a:bodyPr/>
          <a:lstStyle/>
          <a:p>
            <a:r>
              <a:rPr lang="en-US" b="1" dirty="0"/>
              <a:t>Resources</a:t>
            </a:r>
          </a:p>
        </p:txBody>
      </p:sp>
      <p:pic>
        <p:nvPicPr>
          <p:cNvPr id="5" name="Content Placeholder 4">
            <a:extLst>
              <a:ext uri="{FF2B5EF4-FFF2-40B4-BE49-F238E27FC236}">
                <a16:creationId xmlns:a16="http://schemas.microsoft.com/office/drawing/2014/main" id="{46A13A5F-60B2-4144-80EB-E0EBE1B24158}"/>
              </a:ext>
            </a:extLst>
          </p:cNvPr>
          <p:cNvPicPr>
            <a:picLocks noGrp="1" noChangeAspect="1"/>
          </p:cNvPicPr>
          <p:nvPr>
            <p:ph sz="half" idx="1"/>
          </p:nvPr>
        </p:nvPicPr>
        <p:blipFill>
          <a:blip r:embed="rId2"/>
          <a:stretch>
            <a:fillRect/>
          </a:stretch>
        </p:blipFill>
        <p:spPr>
          <a:xfrm>
            <a:off x="3176045" y="1913732"/>
            <a:ext cx="6268151" cy="3525534"/>
          </a:xfrm>
          <a:prstGeom prst="rect">
            <a:avLst/>
          </a:prstGeom>
        </p:spPr>
      </p:pic>
    </p:spTree>
    <p:extLst>
      <p:ext uri="{BB962C8B-B14F-4D97-AF65-F5344CB8AC3E}">
        <p14:creationId xmlns:p14="http://schemas.microsoft.com/office/powerpoint/2010/main" val="3645332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C50F54-0097-4E2C-B34B-95F39BFCDFBB}"/>
              </a:ext>
            </a:extLst>
          </p:cNvPr>
          <p:cNvSpPr>
            <a:spLocks noGrp="1"/>
          </p:cNvSpPr>
          <p:nvPr>
            <p:ph type="title"/>
          </p:nvPr>
        </p:nvSpPr>
        <p:spPr/>
        <p:txBody>
          <a:bodyPr/>
          <a:lstStyle/>
          <a:p>
            <a:r>
              <a:rPr lang="en-US" dirty="0"/>
              <a:t>Selecting indicators</a:t>
            </a:r>
          </a:p>
        </p:txBody>
      </p:sp>
      <p:sp>
        <p:nvSpPr>
          <p:cNvPr id="6" name="Text Placeholder 5">
            <a:extLst>
              <a:ext uri="{FF2B5EF4-FFF2-40B4-BE49-F238E27FC236}">
                <a16:creationId xmlns:a16="http://schemas.microsoft.com/office/drawing/2014/main" id="{7D26EC06-FDA7-41C0-BADE-2039458B0E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55873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a:xfrm>
            <a:off x="463484" y="25761"/>
            <a:ext cx="10515600" cy="1001761"/>
          </a:xfrm>
        </p:spPr>
        <p:txBody>
          <a:bodyPr/>
          <a:lstStyle/>
          <a:p>
            <a:r>
              <a:rPr lang="en-US" b="1" dirty="0"/>
              <a:t>Acknowledgements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771426" y="1161626"/>
            <a:ext cx="4949858" cy="4534748"/>
          </a:xfrm>
        </p:spPr>
        <p:txBody>
          <a:bodyPr/>
          <a:lstStyle/>
          <a:p>
            <a:r>
              <a:rPr lang="en-US" dirty="0"/>
              <a:t>Collaborators</a:t>
            </a:r>
          </a:p>
          <a:p>
            <a:pPr lvl="1"/>
            <a:r>
              <a:rPr lang="en-US" sz="2400" dirty="0" err="1"/>
              <a:t>Anuraag</a:t>
            </a:r>
            <a:r>
              <a:rPr lang="en-US" sz="2400" dirty="0"/>
              <a:t> </a:t>
            </a:r>
            <a:r>
              <a:rPr lang="en-US" sz="2400" dirty="0" err="1"/>
              <a:t>Gopaluni</a:t>
            </a:r>
            <a:endParaRPr lang="en-US" sz="2400" dirty="0"/>
          </a:p>
          <a:p>
            <a:pPr lvl="1"/>
            <a:r>
              <a:rPr lang="en-US" dirty="0"/>
              <a:t>Bethany </a:t>
            </a:r>
            <a:r>
              <a:rPr lang="en-US" dirty="0" err="1"/>
              <a:t>Hedt</a:t>
            </a:r>
            <a:r>
              <a:rPr lang="en-US" dirty="0"/>
              <a:t>-Gauthier </a:t>
            </a:r>
          </a:p>
          <a:p>
            <a:pPr lvl="1"/>
            <a:r>
              <a:rPr lang="en-US" dirty="0"/>
              <a:t>Emma Boley</a:t>
            </a:r>
          </a:p>
          <a:p>
            <a:pPr lvl="1"/>
            <a:r>
              <a:rPr lang="en-US" dirty="0"/>
              <a:t>Luke </a:t>
            </a:r>
            <a:r>
              <a:rPr lang="en-US" dirty="0" err="1"/>
              <a:t>Krangar</a:t>
            </a:r>
            <a:endParaRPr lang="en-US" dirty="0"/>
          </a:p>
          <a:p>
            <a:pPr lvl="1"/>
            <a:r>
              <a:rPr lang="en-US" dirty="0"/>
              <a:t>Patrick </a:t>
            </a:r>
            <a:r>
              <a:rPr lang="en-US" dirty="0" err="1"/>
              <a:t>Konwloh</a:t>
            </a:r>
            <a:endParaRPr lang="en-US" dirty="0"/>
          </a:p>
          <a:p>
            <a:pPr lvl="1"/>
            <a:r>
              <a:rPr lang="en-US" dirty="0"/>
              <a:t>Prince Varney</a:t>
            </a:r>
          </a:p>
        </p:txBody>
      </p:sp>
      <p:sp>
        <p:nvSpPr>
          <p:cNvPr id="6" name="Content Placeholder 4">
            <a:extLst>
              <a:ext uri="{FF2B5EF4-FFF2-40B4-BE49-F238E27FC236}">
                <a16:creationId xmlns:a16="http://schemas.microsoft.com/office/drawing/2014/main" id="{3A15CD3B-E014-404A-B2C7-F3409D2C898E}"/>
              </a:ext>
            </a:extLst>
          </p:cNvPr>
          <p:cNvSpPr txBox="1">
            <a:spLocks/>
          </p:cNvSpPr>
          <p:nvPr/>
        </p:nvSpPr>
        <p:spPr bwMode="auto">
          <a:xfrm>
            <a:off x="6725242" y="262548"/>
            <a:ext cx="5257798" cy="453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u="sng" dirty="0"/>
              <a:t>Materials</a:t>
            </a:r>
          </a:p>
          <a:p>
            <a:pPr lvl="1"/>
            <a:r>
              <a:rPr lang="en-US" sz="1800" dirty="0"/>
              <a:t>Isabel Fulcher</a:t>
            </a:r>
          </a:p>
          <a:p>
            <a:pPr lvl="1"/>
            <a:r>
              <a:rPr lang="en-US" sz="1800" dirty="0"/>
              <a:t>Bethany </a:t>
            </a:r>
            <a:r>
              <a:rPr lang="en-US" sz="1800" dirty="0" err="1"/>
              <a:t>Hedt</a:t>
            </a:r>
            <a:r>
              <a:rPr lang="en-US" sz="1800" dirty="0"/>
              <a:t>-Gauthier</a:t>
            </a:r>
          </a:p>
          <a:p>
            <a:pPr lvl="1"/>
            <a:r>
              <a:rPr lang="en-US" sz="1800" dirty="0"/>
              <a:t>Michael Law</a:t>
            </a:r>
          </a:p>
        </p:txBody>
      </p:sp>
    </p:spTree>
    <p:extLst>
      <p:ext uri="{BB962C8B-B14F-4D97-AF65-F5344CB8AC3E}">
        <p14:creationId xmlns:p14="http://schemas.microsoft.com/office/powerpoint/2010/main" val="2533331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87C7C-7769-43F3-86E3-66C6BFB7A579}"/>
              </a:ext>
            </a:extLst>
          </p:cNvPr>
          <p:cNvSpPr>
            <a:spLocks noGrp="1"/>
          </p:cNvSpPr>
          <p:nvPr>
            <p:ph type="title"/>
          </p:nvPr>
        </p:nvSpPr>
        <p:spPr>
          <a:xfrm>
            <a:off x="838200" y="261431"/>
            <a:ext cx="10515600" cy="795676"/>
          </a:xfrm>
        </p:spPr>
        <p:txBody>
          <a:bodyPr/>
          <a:lstStyle/>
          <a:p>
            <a:r>
              <a:rPr lang="en-US" b="1" dirty="0"/>
              <a:t>What is an indicator?</a:t>
            </a:r>
          </a:p>
        </p:txBody>
      </p:sp>
      <p:sp>
        <p:nvSpPr>
          <p:cNvPr id="5" name="Content Placeholder 4">
            <a:extLst>
              <a:ext uri="{FF2B5EF4-FFF2-40B4-BE49-F238E27FC236}">
                <a16:creationId xmlns:a16="http://schemas.microsoft.com/office/drawing/2014/main" id="{4B29D08C-D5D0-4C9E-9FA5-F2A45647588A}"/>
              </a:ext>
            </a:extLst>
          </p:cNvPr>
          <p:cNvSpPr>
            <a:spLocks noGrp="1"/>
          </p:cNvSpPr>
          <p:nvPr>
            <p:ph idx="1"/>
          </p:nvPr>
        </p:nvSpPr>
        <p:spPr>
          <a:xfrm>
            <a:off x="838200" y="1460247"/>
            <a:ext cx="10515600" cy="4340646"/>
          </a:xfrm>
        </p:spPr>
        <p:txBody>
          <a:bodyPr/>
          <a:lstStyle/>
          <a:p>
            <a:pPr marL="0" indent="0">
              <a:buNone/>
            </a:pPr>
            <a:r>
              <a:rPr lang="en-US" dirty="0"/>
              <a:t>An indicator is a quantitative metric that can be used to:</a:t>
            </a:r>
          </a:p>
          <a:p>
            <a:pPr lvl="1"/>
            <a:r>
              <a:rPr lang="en-US" dirty="0"/>
              <a:t>Monitor uptake</a:t>
            </a:r>
          </a:p>
          <a:p>
            <a:pPr lvl="1"/>
            <a:r>
              <a:rPr lang="en-US" dirty="0"/>
              <a:t>Assess achievement</a:t>
            </a:r>
          </a:p>
          <a:p>
            <a:pPr lvl="1"/>
            <a:r>
              <a:rPr lang="en-US" dirty="0"/>
              <a:t>Provide warnings</a:t>
            </a:r>
          </a:p>
          <a:p>
            <a:pPr marL="457200" lvl="1" indent="0">
              <a:buNone/>
            </a:pPr>
            <a:endParaRPr lang="en-US" dirty="0"/>
          </a:p>
          <a:p>
            <a:pPr marL="0" indent="0">
              <a:buNone/>
            </a:pPr>
            <a:r>
              <a:rPr lang="en-US" dirty="0"/>
              <a:t>Indicators should be well-defined and consistently measured.</a:t>
            </a:r>
          </a:p>
          <a:p>
            <a:pPr marL="0" indent="0">
              <a:buNone/>
            </a:pPr>
            <a:endParaRPr lang="en-US" dirty="0"/>
          </a:p>
          <a:p>
            <a:pPr marL="0" indent="0">
              <a:buNone/>
            </a:pPr>
            <a:r>
              <a:rPr lang="en-US" dirty="0"/>
              <a:t>For this project, we are limiting to indicators available in health management information systems (HMIS) and for many places, specifically captured in DHIS2.</a:t>
            </a:r>
          </a:p>
          <a:p>
            <a:endParaRPr lang="en-US" dirty="0"/>
          </a:p>
        </p:txBody>
      </p:sp>
    </p:spTree>
    <p:extLst>
      <p:ext uri="{BB962C8B-B14F-4D97-AF65-F5344CB8AC3E}">
        <p14:creationId xmlns:p14="http://schemas.microsoft.com/office/powerpoint/2010/main" val="3761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5CDBB-A2E8-43CB-8443-9F45561EB416}"/>
              </a:ext>
            </a:extLst>
          </p:cNvPr>
          <p:cNvSpPr>
            <a:spLocks noGrp="1"/>
          </p:cNvSpPr>
          <p:nvPr>
            <p:ph type="title"/>
          </p:nvPr>
        </p:nvSpPr>
        <p:spPr>
          <a:xfrm>
            <a:off x="838200" y="365125"/>
            <a:ext cx="10515600" cy="803799"/>
          </a:xfrm>
        </p:spPr>
        <p:txBody>
          <a:bodyPr/>
          <a:lstStyle/>
          <a:p>
            <a:r>
              <a:rPr lang="en-US" b="1" dirty="0"/>
              <a:t>Syndromic surveillance</a:t>
            </a:r>
          </a:p>
        </p:txBody>
      </p:sp>
      <p:sp>
        <p:nvSpPr>
          <p:cNvPr id="7" name="Content Placeholder 6">
            <a:extLst>
              <a:ext uri="{FF2B5EF4-FFF2-40B4-BE49-F238E27FC236}">
                <a16:creationId xmlns:a16="http://schemas.microsoft.com/office/drawing/2014/main" id="{86DA34B9-4B42-4BA3-9AD0-EC485C25ADBB}"/>
              </a:ext>
            </a:extLst>
          </p:cNvPr>
          <p:cNvSpPr>
            <a:spLocks noGrp="1"/>
          </p:cNvSpPr>
          <p:nvPr>
            <p:ph sz="half" idx="1"/>
          </p:nvPr>
        </p:nvSpPr>
        <p:spPr>
          <a:xfrm>
            <a:off x="838200" y="1589501"/>
            <a:ext cx="5181600" cy="4351338"/>
          </a:xfrm>
        </p:spPr>
        <p:txBody>
          <a:bodyPr/>
          <a:lstStyle/>
          <a:p>
            <a:pPr marL="0" indent="0">
              <a:buNone/>
            </a:pPr>
            <a:r>
              <a:rPr lang="en-US" dirty="0"/>
              <a:t>Monitor disease symptoms rather than the disease itself.</a:t>
            </a:r>
          </a:p>
          <a:p>
            <a:pPr marL="0" indent="0">
              <a:buNone/>
            </a:pPr>
            <a:endParaRPr lang="en-US" sz="1600" dirty="0"/>
          </a:p>
          <a:p>
            <a:pPr lvl="1"/>
            <a:r>
              <a:rPr lang="en-US" dirty="0"/>
              <a:t>Not as good as monitoring the disease itself.</a:t>
            </a:r>
          </a:p>
          <a:p>
            <a:pPr lvl="1"/>
            <a:endParaRPr lang="en-US" sz="1800" dirty="0"/>
          </a:p>
          <a:p>
            <a:pPr lvl="1"/>
            <a:r>
              <a:rPr lang="en-US" dirty="0"/>
              <a:t>May give indicators of where disease is present, if it is difficult to monitor directly.</a:t>
            </a:r>
          </a:p>
        </p:txBody>
      </p:sp>
      <p:pic>
        <p:nvPicPr>
          <p:cNvPr id="8" name="Content Placeholder 3">
            <a:extLst>
              <a:ext uri="{FF2B5EF4-FFF2-40B4-BE49-F238E27FC236}">
                <a16:creationId xmlns:a16="http://schemas.microsoft.com/office/drawing/2014/main" id="{23B613FF-D911-4145-8D6F-4CEA00DD0494}"/>
              </a:ext>
            </a:extLst>
          </p:cNvPr>
          <p:cNvPicPr>
            <a:picLocks noGrp="1" noChangeAspect="1"/>
          </p:cNvPicPr>
          <p:nvPr>
            <p:ph sz="half" idx="2"/>
          </p:nvPr>
        </p:nvPicPr>
        <p:blipFill>
          <a:blip r:embed="rId2"/>
          <a:stretch>
            <a:fillRect/>
          </a:stretch>
        </p:blipFill>
        <p:spPr>
          <a:xfrm>
            <a:off x="7145517" y="1844026"/>
            <a:ext cx="4783317" cy="2211522"/>
          </a:xfrm>
          <a:prstGeom prst="rect">
            <a:avLst/>
          </a:prstGeom>
        </p:spPr>
      </p:pic>
    </p:spTree>
    <p:extLst>
      <p:ext uri="{BB962C8B-B14F-4D97-AF65-F5344CB8AC3E}">
        <p14:creationId xmlns:p14="http://schemas.microsoft.com/office/powerpoint/2010/main" val="92188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7141-0B28-4A03-AFDB-874D875F4D92}"/>
              </a:ext>
            </a:extLst>
          </p:cNvPr>
          <p:cNvSpPr>
            <a:spLocks noGrp="1"/>
          </p:cNvSpPr>
          <p:nvPr>
            <p:ph type="title"/>
          </p:nvPr>
        </p:nvSpPr>
        <p:spPr>
          <a:xfrm>
            <a:off x="838200" y="365126"/>
            <a:ext cx="10515600" cy="794371"/>
          </a:xfrm>
        </p:spPr>
        <p:txBody>
          <a:bodyPr/>
          <a:lstStyle/>
          <a:p>
            <a:r>
              <a:rPr lang="en-US" b="1" dirty="0"/>
              <a:t>COVID-19 Surveillance</a:t>
            </a:r>
          </a:p>
        </p:txBody>
      </p:sp>
      <p:sp>
        <p:nvSpPr>
          <p:cNvPr id="3" name="Content Placeholder 2">
            <a:extLst>
              <a:ext uri="{FF2B5EF4-FFF2-40B4-BE49-F238E27FC236}">
                <a16:creationId xmlns:a16="http://schemas.microsoft.com/office/drawing/2014/main" id="{491D1838-03BF-46B3-A6A9-616748539B40}"/>
              </a:ext>
            </a:extLst>
          </p:cNvPr>
          <p:cNvSpPr>
            <a:spLocks noGrp="1"/>
          </p:cNvSpPr>
          <p:nvPr>
            <p:ph idx="1"/>
          </p:nvPr>
        </p:nvSpPr>
        <p:spPr>
          <a:xfrm>
            <a:off x="838200" y="1385286"/>
            <a:ext cx="10515600" cy="4340646"/>
          </a:xfrm>
        </p:spPr>
        <p:txBody>
          <a:bodyPr/>
          <a:lstStyle/>
          <a:p>
            <a:r>
              <a:rPr lang="en-US" dirty="0"/>
              <a:t>Ideally, we would monitor COVID-19 directly.</a:t>
            </a:r>
          </a:p>
          <a:p>
            <a:endParaRPr lang="en-US" dirty="0"/>
          </a:p>
          <a:p>
            <a:pPr lvl="1"/>
            <a:r>
              <a:rPr lang="en-US" dirty="0"/>
              <a:t>What indicators are countries using to look directly at COVID-19?</a:t>
            </a:r>
          </a:p>
          <a:p>
            <a:pPr lvl="1"/>
            <a:endParaRPr lang="en-US" dirty="0"/>
          </a:p>
          <a:p>
            <a:pPr lvl="1"/>
            <a:endParaRPr lang="en-US" dirty="0"/>
          </a:p>
          <a:p>
            <a:pPr lvl="1"/>
            <a:r>
              <a:rPr lang="en-US" dirty="0"/>
              <a:t>Why is it not always possible to use these indicators to monitor COVID-19?</a:t>
            </a:r>
          </a:p>
          <a:p>
            <a:pPr lvl="1"/>
            <a:endParaRPr lang="en-US" dirty="0"/>
          </a:p>
        </p:txBody>
      </p:sp>
    </p:spTree>
    <p:extLst>
      <p:ext uri="{BB962C8B-B14F-4D97-AF65-F5344CB8AC3E}">
        <p14:creationId xmlns:p14="http://schemas.microsoft.com/office/powerpoint/2010/main" val="25994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8189-EA83-1DC7-D567-4359C144928D}"/>
              </a:ext>
            </a:extLst>
          </p:cNvPr>
          <p:cNvSpPr>
            <a:spLocks noGrp="1"/>
          </p:cNvSpPr>
          <p:nvPr>
            <p:ph type="title"/>
          </p:nvPr>
        </p:nvSpPr>
        <p:spPr/>
        <p:txBody>
          <a:bodyPr/>
          <a:lstStyle/>
          <a:p>
            <a:r>
              <a:rPr lang="en-US" dirty="0" err="1"/>
              <a:t>mPox</a:t>
            </a:r>
            <a:r>
              <a:rPr lang="en-US" dirty="0"/>
              <a:t> and Lassa Fever Surveillance</a:t>
            </a:r>
          </a:p>
        </p:txBody>
      </p:sp>
      <p:sp>
        <p:nvSpPr>
          <p:cNvPr id="3" name="Content Placeholder 2">
            <a:extLst>
              <a:ext uri="{FF2B5EF4-FFF2-40B4-BE49-F238E27FC236}">
                <a16:creationId xmlns:a16="http://schemas.microsoft.com/office/drawing/2014/main" id="{DC2F0941-223B-9EDD-4239-17778754A539}"/>
              </a:ext>
            </a:extLst>
          </p:cNvPr>
          <p:cNvSpPr>
            <a:spLocks noGrp="1"/>
          </p:cNvSpPr>
          <p:nvPr>
            <p:ph idx="1"/>
          </p:nvPr>
        </p:nvSpPr>
        <p:spPr/>
        <p:txBody>
          <a:bodyPr/>
          <a:lstStyle/>
          <a:p>
            <a:r>
              <a:rPr lang="en-US" dirty="0"/>
              <a:t>What indicators could we use for </a:t>
            </a:r>
            <a:r>
              <a:rPr lang="en-US" dirty="0" err="1"/>
              <a:t>mPox</a:t>
            </a:r>
            <a:r>
              <a:rPr lang="en-US" dirty="0"/>
              <a:t>?</a:t>
            </a:r>
          </a:p>
          <a:p>
            <a:r>
              <a:rPr lang="en-US" dirty="0"/>
              <a:t>For </a:t>
            </a:r>
            <a:r>
              <a:rPr lang="en-US" dirty="0" err="1"/>
              <a:t>lassa</a:t>
            </a:r>
            <a:r>
              <a:rPr lang="en-US" dirty="0"/>
              <a:t> fever?</a:t>
            </a:r>
          </a:p>
          <a:p>
            <a:r>
              <a:rPr lang="en-US" dirty="0"/>
              <a:t>What issues might arise from either of these indicators?</a:t>
            </a:r>
          </a:p>
        </p:txBody>
      </p:sp>
    </p:spTree>
    <p:extLst>
      <p:ext uri="{BB962C8B-B14F-4D97-AF65-F5344CB8AC3E}">
        <p14:creationId xmlns:p14="http://schemas.microsoft.com/office/powerpoint/2010/main" val="1566385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EFF7-8FBF-47D1-B8A7-611C48982863}"/>
              </a:ext>
            </a:extLst>
          </p:cNvPr>
          <p:cNvSpPr>
            <a:spLocks noGrp="1"/>
          </p:cNvSpPr>
          <p:nvPr>
            <p:ph type="title"/>
          </p:nvPr>
        </p:nvSpPr>
        <p:spPr>
          <a:xfrm>
            <a:off x="838200" y="336846"/>
            <a:ext cx="10515600" cy="580316"/>
          </a:xfrm>
        </p:spPr>
        <p:txBody>
          <a:bodyPr/>
          <a:lstStyle/>
          <a:p>
            <a:r>
              <a:rPr lang="en-US" b="1" dirty="0"/>
              <a:t>Group work</a:t>
            </a:r>
          </a:p>
        </p:txBody>
      </p:sp>
      <p:sp>
        <p:nvSpPr>
          <p:cNvPr id="3" name="Content Placeholder 2">
            <a:extLst>
              <a:ext uri="{FF2B5EF4-FFF2-40B4-BE49-F238E27FC236}">
                <a16:creationId xmlns:a16="http://schemas.microsoft.com/office/drawing/2014/main" id="{43632CF0-9AC7-4E70-8FA9-A923C254D73B}"/>
              </a:ext>
            </a:extLst>
          </p:cNvPr>
          <p:cNvSpPr>
            <a:spLocks noGrp="1"/>
          </p:cNvSpPr>
          <p:nvPr>
            <p:ph sz="half" idx="1"/>
          </p:nvPr>
        </p:nvSpPr>
        <p:spPr>
          <a:xfrm>
            <a:off x="555396" y="1108734"/>
            <a:ext cx="5181600" cy="4351338"/>
          </a:xfrm>
        </p:spPr>
        <p:txBody>
          <a:bodyPr/>
          <a:lstStyle/>
          <a:p>
            <a:r>
              <a:rPr lang="en-US" dirty="0"/>
              <a:t>In small groups (3-4 people), discuss: </a:t>
            </a:r>
          </a:p>
          <a:p>
            <a:pPr lvl="1"/>
            <a:r>
              <a:rPr lang="en-US" dirty="0"/>
              <a:t>What are ideal properties for indicators to be used for syndromic surveillance?</a:t>
            </a:r>
          </a:p>
          <a:p>
            <a:pPr lvl="1"/>
            <a:endParaRPr lang="en-US" dirty="0"/>
          </a:p>
          <a:p>
            <a:pPr lvl="1"/>
            <a:r>
              <a:rPr lang="en-US" dirty="0"/>
              <a:t>Three indicators for COVID-19 </a:t>
            </a:r>
            <a:r>
              <a:rPr lang="en-US" dirty="0" err="1"/>
              <a:t>Sruveillance</a:t>
            </a:r>
            <a:r>
              <a:rPr lang="en-US" dirty="0"/>
              <a:t>.</a:t>
            </a:r>
          </a:p>
          <a:p>
            <a:pPr lvl="1"/>
            <a:endParaRPr lang="en-US" dirty="0"/>
          </a:p>
          <a:p>
            <a:r>
              <a:rPr lang="en-US" dirty="0"/>
              <a:t>10 minutes.</a:t>
            </a:r>
          </a:p>
          <a:p>
            <a:r>
              <a:rPr lang="en-US" dirty="0"/>
              <a:t>Designate a notetaker and someone to report back.</a:t>
            </a:r>
          </a:p>
        </p:txBody>
      </p:sp>
      <p:sp>
        <p:nvSpPr>
          <p:cNvPr id="4" name="Content Placeholder 3">
            <a:extLst>
              <a:ext uri="{FF2B5EF4-FFF2-40B4-BE49-F238E27FC236}">
                <a16:creationId xmlns:a16="http://schemas.microsoft.com/office/drawing/2014/main" id="{E76BAA38-6B1C-4A05-800E-B5E725FB1026}"/>
              </a:ext>
            </a:extLst>
          </p:cNvPr>
          <p:cNvSpPr>
            <a:spLocks noGrp="1"/>
          </p:cNvSpPr>
          <p:nvPr>
            <p:ph sz="half" idx="2"/>
          </p:nvPr>
        </p:nvSpPr>
        <p:spPr/>
        <p:txBody>
          <a:bodyPr/>
          <a:lstStyle/>
          <a:p>
            <a:r>
              <a:rPr lang="en-US" dirty="0"/>
              <a:t> </a:t>
            </a:r>
          </a:p>
        </p:txBody>
      </p:sp>
      <p:pic>
        <p:nvPicPr>
          <p:cNvPr id="5" name="Picture 4">
            <a:extLst>
              <a:ext uri="{FF2B5EF4-FFF2-40B4-BE49-F238E27FC236}">
                <a16:creationId xmlns:a16="http://schemas.microsoft.com/office/drawing/2014/main" id="{B247888A-7E5E-4835-9618-3054F7E1D13C}"/>
              </a:ext>
            </a:extLst>
          </p:cNvPr>
          <p:cNvPicPr>
            <a:picLocks noChangeAspect="1"/>
          </p:cNvPicPr>
          <p:nvPr/>
        </p:nvPicPr>
        <p:blipFill>
          <a:blip r:embed="rId3"/>
          <a:stretch>
            <a:fillRect/>
          </a:stretch>
        </p:blipFill>
        <p:spPr>
          <a:xfrm>
            <a:off x="6172200" y="1951348"/>
            <a:ext cx="5721843" cy="3219008"/>
          </a:xfrm>
          <a:prstGeom prst="rect">
            <a:avLst/>
          </a:prstGeom>
          <a:ln w="28575">
            <a:solidFill>
              <a:schemeClr val="tx1"/>
            </a:solidFill>
          </a:ln>
        </p:spPr>
      </p:pic>
    </p:spTree>
    <p:extLst>
      <p:ext uri="{BB962C8B-B14F-4D97-AF65-F5344CB8AC3E}">
        <p14:creationId xmlns:p14="http://schemas.microsoft.com/office/powerpoint/2010/main" val="3298807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C0C0-FD69-4D53-9EFC-961312FBFF3B}"/>
              </a:ext>
            </a:extLst>
          </p:cNvPr>
          <p:cNvSpPr>
            <a:spLocks noGrp="1"/>
          </p:cNvSpPr>
          <p:nvPr>
            <p:ph type="title"/>
          </p:nvPr>
        </p:nvSpPr>
        <p:spPr>
          <a:xfrm>
            <a:off x="838200" y="365126"/>
            <a:ext cx="10515600" cy="775518"/>
          </a:xfrm>
        </p:spPr>
        <p:txBody>
          <a:bodyPr/>
          <a:lstStyle/>
          <a:p>
            <a:r>
              <a:rPr lang="en-US" sz="4000" b="1" dirty="0"/>
              <a:t>Properties of a COVID-19 SS indicator</a:t>
            </a:r>
          </a:p>
        </p:txBody>
      </p:sp>
      <p:sp>
        <p:nvSpPr>
          <p:cNvPr id="3" name="Content Placeholder 2">
            <a:extLst>
              <a:ext uri="{FF2B5EF4-FFF2-40B4-BE49-F238E27FC236}">
                <a16:creationId xmlns:a16="http://schemas.microsoft.com/office/drawing/2014/main" id="{77618874-9D46-4B36-8209-0C4858EE1C27}"/>
              </a:ext>
            </a:extLst>
          </p:cNvPr>
          <p:cNvSpPr>
            <a:spLocks noGrp="1"/>
          </p:cNvSpPr>
          <p:nvPr>
            <p:ph sz="half" idx="1"/>
          </p:nvPr>
        </p:nvSpPr>
        <p:spPr>
          <a:xfrm>
            <a:off x="838200" y="1357460"/>
            <a:ext cx="5181600" cy="4555099"/>
          </a:xfrm>
        </p:spPr>
        <p:txBody>
          <a:bodyPr/>
          <a:lstStyle/>
          <a:p>
            <a:endParaRPr lang="en-US"/>
          </a:p>
        </p:txBody>
      </p:sp>
      <p:sp>
        <p:nvSpPr>
          <p:cNvPr id="4" name="Content Placeholder 3">
            <a:extLst>
              <a:ext uri="{FF2B5EF4-FFF2-40B4-BE49-F238E27FC236}">
                <a16:creationId xmlns:a16="http://schemas.microsoft.com/office/drawing/2014/main" id="{E1131C69-9227-4AAC-AC5A-3537FAD9349B}"/>
              </a:ext>
            </a:extLst>
          </p:cNvPr>
          <p:cNvSpPr>
            <a:spLocks noGrp="1"/>
          </p:cNvSpPr>
          <p:nvPr>
            <p:ph sz="half" idx="2"/>
          </p:nvPr>
        </p:nvSpPr>
        <p:spPr>
          <a:xfrm>
            <a:off x="6172200" y="1357460"/>
            <a:ext cx="5181600" cy="4555099"/>
          </a:xfrm>
        </p:spPr>
        <p:txBody>
          <a:bodyPr/>
          <a:lstStyle/>
          <a:p>
            <a:endParaRPr lang="en-US" dirty="0"/>
          </a:p>
        </p:txBody>
      </p:sp>
    </p:spTree>
    <p:extLst>
      <p:ext uri="{BB962C8B-B14F-4D97-AF65-F5344CB8AC3E}">
        <p14:creationId xmlns:p14="http://schemas.microsoft.com/office/powerpoint/2010/main" val="842891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8C2C-AE1A-4D32-994F-ACAE80E84B6F}"/>
              </a:ext>
            </a:extLst>
          </p:cNvPr>
          <p:cNvSpPr>
            <a:spLocks noGrp="1"/>
          </p:cNvSpPr>
          <p:nvPr>
            <p:ph type="title"/>
          </p:nvPr>
        </p:nvSpPr>
        <p:spPr/>
        <p:txBody>
          <a:bodyPr/>
          <a:lstStyle/>
          <a:p>
            <a:r>
              <a:rPr lang="en-US" b="1" dirty="0"/>
              <a:t>Recommended indicators</a:t>
            </a:r>
          </a:p>
        </p:txBody>
      </p:sp>
      <p:sp>
        <p:nvSpPr>
          <p:cNvPr id="3" name="Content Placeholder 2">
            <a:extLst>
              <a:ext uri="{FF2B5EF4-FFF2-40B4-BE49-F238E27FC236}">
                <a16:creationId xmlns:a16="http://schemas.microsoft.com/office/drawing/2014/main" id="{E1EA9528-F6F2-4ACB-9B38-7C1B0DEFF397}"/>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DBD6045D-37E7-4AD9-A63A-DB9010CD8CF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721703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430838-35AA-43AE-9333-A583B05E2B31}"/>
              </a:ext>
            </a:extLst>
          </p:cNvPr>
          <p:cNvPicPr>
            <a:picLocks noChangeAspect="1"/>
          </p:cNvPicPr>
          <p:nvPr/>
        </p:nvPicPr>
        <p:blipFill>
          <a:blip r:embed="rId2"/>
          <a:stretch>
            <a:fillRect/>
          </a:stretch>
        </p:blipFill>
        <p:spPr>
          <a:xfrm>
            <a:off x="1229360" y="132162"/>
            <a:ext cx="6116320" cy="6654172"/>
          </a:xfrm>
          <a:prstGeom prst="rect">
            <a:avLst/>
          </a:prstGeom>
        </p:spPr>
      </p:pic>
    </p:spTree>
    <p:extLst>
      <p:ext uri="{BB962C8B-B14F-4D97-AF65-F5344CB8AC3E}">
        <p14:creationId xmlns:p14="http://schemas.microsoft.com/office/powerpoint/2010/main" val="1580132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838200" y="638589"/>
            <a:ext cx="10515600" cy="978933"/>
          </a:xfrm>
        </p:spPr>
        <p:txBody>
          <a:bodyPr/>
          <a:lstStyle/>
          <a:p>
            <a:r>
              <a:rPr lang="en-US" sz="4000" dirty="0"/>
              <a:t>Acute Respiratory Infection cases among children (under 5)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1916A1BD-4D63-4687-A8D9-B526643B82A5}"/>
              </a:ext>
            </a:extLst>
          </p:cNvPr>
          <p:cNvPicPr>
            <a:picLocks noGrp="1" noChangeAspect="1"/>
          </p:cNvPicPr>
          <p:nvPr>
            <p:ph sz="half" idx="1"/>
          </p:nvPr>
        </p:nvPicPr>
        <p:blipFill>
          <a:blip r:embed="rId2"/>
          <a:stretch>
            <a:fillRect/>
          </a:stretch>
        </p:blipFill>
        <p:spPr>
          <a:xfrm>
            <a:off x="2849880" y="1865588"/>
            <a:ext cx="6243320" cy="4189476"/>
          </a:xfrm>
        </p:spPr>
      </p:pic>
    </p:spTree>
    <p:extLst>
      <p:ext uri="{BB962C8B-B14F-4D97-AF65-F5344CB8AC3E}">
        <p14:creationId xmlns:p14="http://schemas.microsoft.com/office/powerpoint/2010/main" val="2461432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D2761D-970E-43B3-862D-EE7D38B6B60A}"/>
              </a:ext>
            </a:extLst>
          </p:cNvPr>
          <p:cNvSpPr>
            <a:spLocks noGrp="1"/>
          </p:cNvSpPr>
          <p:nvPr>
            <p:ph type="title"/>
          </p:nvPr>
        </p:nvSpPr>
        <p:spPr>
          <a:xfrm>
            <a:off x="838200" y="365126"/>
            <a:ext cx="10515600" cy="894714"/>
          </a:xfrm>
        </p:spPr>
        <p:txBody>
          <a:bodyPr/>
          <a:lstStyle/>
          <a:p>
            <a:r>
              <a:rPr lang="en-US" b="1" dirty="0"/>
              <a:t>Health service utilization indicators</a:t>
            </a:r>
          </a:p>
        </p:txBody>
      </p:sp>
      <p:sp>
        <p:nvSpPr>
          <p:cNvPr id="6" name="Content Placeholder 5">
            <a:extLst>
              <a:ext uri="{FF2B5EF4-FFF2-40B4-BE49-F238E27FC236}">
                <a16:creationId xmlns:a16="http://schemas.microsoft.com/office/drawing/2014/main" id="{35FDA17A-4094-4FBF-86DD-C690C6AF5415}"/>
              </a:ext>
            </a:extLst>
          </p:cNvPr>
          <p:cNvSpPr>
            <a:spLocks noGrp="1"/>
          </p:cNvSpPr>
          <p:nvPr>
            <p:ph idx="1"/>
          </p:nvPr>
        </p:nvSpPr>
        <p:spPr/>
        <p:txBody>
          <a:bodyPr/>
          <a:lstStyle/>
          <a:p>
            <a:r>
              <a:rPr lang="en-US" dirty="0"/>
              <a:t>Assess uptake of essential health services.</a:t>
            </a:r>
          </a:p>
          <a:p>
            <a:endParaRPr lang="en-US" dirty="0"/>
          </a:p>
          <a:p>
            <a:r>
              <a:rPr lang="en-US" dirty="0"/>
              <a:t>Compare uptake to “expected”.</a:t>
            </a:r>
          </a:p>
          <a:p>
            <a:pPr lvl="1"/>
            <a:r>
              <a:rPr lang="en-US" dirty="0"/>
              <a:t>Assessment of reasons for changes.</a:t>
            </a:r>
          </a:p>
          <a:p>
            <a:pPr lvl="1"/>
            <a:r>
              <a:rPr lang="en-US" dirty="0"/>
              <a:t>Targeted interventions to address any deficits.</a:t>
            </a:r>
          </a:p>
          <a:p>
            <a:pPr lvl="1"/>
            <a:endParaRPr lang="en-US" dirty="0"/>
          </a:p>
        </p:txBody>
      </p:sp>
    </p:spTree>
    <p:extLst>
      <p:ext uri="{BB962C8B-B14F-4D97-AF65-F5344CB8AC3E}">
        <p14:creationId xmlns:p14="http://schemas.microsoft.com/office/powerpoint/2010/main" val="2518044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4589-C4E7-BEEE-385D-7143ED4BE248}"/>
              </a:ext>
            </a:extLst>
          </p:cNvPr>
          <p:cNvSpPr>
            <a:spLocks noGrp="1"/>
          </p:cNvSpPr>
          <p:nvPr>
            <p:ph type="title"/>
          </p:nvPr>
        </p:nvSpPr>
        <p:spPr/>
        <p:txBody>
          <a:bodyPr/>
          <a:lstStyle/>
          <a:p>
            <a:r>
              <a:rPr lang="en-US" dirty="0"/>
              <a:t>Expectations</a:t>
            </a:r>
          </a:p>
        </p:txBody>
      </p:sp>
      <p:sp>
        <p:nvSpPr>
          <p:cNvPr id="3" name="Content Placeholder 2">
            <a:extLst>
              <a:ext uri="{FF2B5EF4-FFF2-40B4-BE49-F238E27FC236}">
                <a16:creationId xmlns:a16="http://schemas.microsoft.com/office/drawing/2014/main" id="{7D2D3B03-DC69-C14C-72C9-0DA718A61B24}"/>
              </a:ext>
            </a:extLst>
          </p:cNvPr>
          <p:cNvSpPr>
            <a:spLocks noGrp="1"/>
          </p:cNvSpPr>
          <p:nvPr>
            <p:ph idx="1"/>
          </p:nvPr>
        </p:nvSpPr>
        <p:spPr>
          <a:xfrm>
            <a:off x="838200" y="1564395"/>
            <a:ext cx="6666186" cy="4626198"/>
          </a:xfrm>
        </p:spPr>
        <p:txBody>
          <a:bodyPr/>
          <a:lstStyle/>
          <a:p>
            <a:r>
              <a:rPr lang="en-US" dirty="0"/>
              <a:t>Questions:</a:t>
            </a:r>
          </a:p>
          <a:p>
            <a:pPr lvl="1"/>
            <a:r>
              <a:rPr lang="en-US" dirty="0"/>
              <a:t>Raise hand.</a:t>
            </a:r>
          </a:p>
          <a:p>
            <a:pPr lvl="1"/>
            <a:r>
              <a:rPr lang="en-US" dirty="0"/>
              <a:t>Ask at any time!</a:t>
            </a:r>
          </a:p>
          <a:p>
            <a:r>
              <a:rPr lang="en-US" dirty="0"/>
              <a:t>Breaks</a:t>
            </a:r>
          </a:p>
          <a:p>
            <a:pPr lvl="1"/>
            <a:r>
              <a:rPr lang="en-US" dirty="0"/>
              <a:t>Structured breaks ~1/hour</a:t>
            </a:r>
          </a:p>
          <a:p>
            <a:pPr lvl="1"/>
            <a:r>
              <a:rPr lang="en-US" dirty="0"/>
              <a:t>Take whatever breaks you need</a:t>
            </a:r>
          </a:p>
          <a:p>
            <a:r>
              <a:rPr lang="en-US" dirty="0"/>
              <a:t>What to have out</a:t>
            </a:r>
          </a:p>
          <a:p>
            <a:pPr lvl="1"/>
            <a:r>
              <a:rPr lang="en-US" dirty="0"/>
              <a:t>Lectures: Paper and pen</a:t>
            </a:r>
          </a:p>
          <a:p>
            <a:pPr lvl="1"/>
            <a:r>
              <a:rPr lang="en-US" dirty="0"/>
              <a:t>Labs: Computer</a:t>
            </a:r>
          </a:p>
          <a:p>
            <a:endParaRPr lang="en-US" dirty="0"/>
          </a:p>
        </p:txBody>
      </p:sp>
    </p:spTree>
    <p:extLst>
      <p:ext uri="{BB962C8B-B14F-4D97-AF65-F5344CB8AC3E}">
        <p14:creationId xmlns:p14="http://schemas.microsoft.com/office/powerpoint/2010/main" val="181402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97EF4B-0173-4480-A047-D41D55273DFB}"/>
              </a:ext>
            </a:extLst>
          </p:cNvPr>
          <p:cNvPicPr>
            <a:picLocks noChangeAspect="1"/>
          </p:cNvPicPr>
          <p:nvPr/>
        </p:nvPicPr>
        <p:blipFill>
          <a:blip r:embed="rId3"/>
          <a:stretch>
            <a:fillRect/>
          </a:stretch>
        </p:blipFill>
        <p:spPr>
          <a:xfrm>
            <a:off x="7372281" y="690880"/>
            <a:ext cx="4598253" cy="2067560"/>
          </a:xfrm>
          <a:prstGeom prst="rect">
            <a:avLst/>
          </a:prstGeom>
        </p:spPr>
      </p:pic>
      <p:pic>
        <p:nvPicPr>
          <p:cNvPr id="6" name="Picture 5">
            <a:extLst>
              <a:ext uri="{FF2B5EF4-FFF2-40B4-BE49-F238E27FC236}">
                <a16:creationId xmlns:a16="http://schemas.microsoft.com/office/drawing/2014/main" id="{9CF3883E-8485-4C84-81F4-0A98A66FB8FF}"/>
              </a:ext>
            </a:extLst>
          </p:cNvPr>
          <p:cNvPicPr>
            <a:picLocks noChangeAspect="1"/>
          </p:cNvPicPr>
          <p:nvPr/>
        </p:nvPicPr>
        <p:blipFill>
          <a:blip r:embed="rId4"/>
          <a:stretch>
            <a:fillRect/>
          </a:stretch>
        </p:blipFill>
        <p:spPr>
          <a:xfrm>
            <a:off x="221466" y="340360"/>
            <a:ext cx="7050493" cy="5872480"/>
          </a:xfrm>
          <a:prstGeom prst="rect">
            <a:avLst/>
          </a:prstGeom>
        </p:spPr>
      </p:pic>
    </p:spTree>
    <p:extLst>
      <p:ext uri="{BB962C8B-B14F-4D97-AF65-F5344CB8AC3E}">
        <p14:creationId xmlns:p14="http://schemas.microsoft.com/office/powerpoint/2010/main" val="1744341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E8D5D7A7-CFDE-4E57-9F9B-1A8462273982}"/>
              </a:ext>
            </a:extLst>
          </p:cNvPr>
          <p:cNvPicPr>
            <a:picLocks noGrp="1" noChangeAspect="1"/>
          </p:cNvPicPr>
          <p:nvPr>
            <p:ph sz="half" idx="2"/>
          </p:nvPr>
        </p:nvPicPr>
        <p:blipFill rotWithShape="1">
          <a:blip r:embed="rId2"/>
          <a:srcRect l="65392" t="12341" r="8922" b="24827"/>
          <a:stretch/>
        </p:blipFill>
        <p:spPr>
          <a:xfrm>
            <a:off x="5283199" y="1635760"/>
            <a:ext cx="6513467" cy="5121276"/>
          </a:xfrm>
          <a:prstGeom prst="rect">
            <a:avLst/>
          </a:prstGeom>
        </p:spPr>
      </p:pic>
      <p:pic>
        <p:nvPicPr>
          <p:cNvPr id="11" name="Content Placeholder 10">
            <a:extLst>
              <a:ext uri="{FF2B5EF4-FFF2-40B4-BE49-F238E27FC236}">
                <a16:creationId xmlns:a16="http://schemas.microsoft.com/office/drawing/2014/main" id="{03A70AC9-6191-4A38-94BD-18A674089C89}"/>
              </a:ext>
            </a:extLst>
          </p:cNvPr>
          <p:cNvPicPr>
            <a:picLocks noGrp="1" noChangeAspect="1"/>
          </p:cNvPicPr>
          <p:nvPr>
            <p:ph sz="half" idx="1"/>
          </p:nvPr>
        </p:nvPicPr>
        <p:blipFill rotWithShape="1">
          <a:blip r:embed="rId3"/>
          <a:srcRect l="59084" t="11759" r="4372" b="20842"/>
          <a:stretch/>
        </p:blipFill>
        <p:spPr>
          <a:xfrm>
            <a:off x="-1" y="263524"/>
            <a:ext cx="7559023" cy="4481196"/>
          </a:xfrm>
          <a:prstGeom prst="rect">
            <a:avLst/>
          </a:prstGeom>
        </p:spPr>
      </p:pic>
    </p:spTree>
    <p:extLst>
      <p:ext uri="{BB962C8B-B14F-4D97-AF65-F5344CB8AC3E}">
        <p14:creationId xmlns:p14="http://schemas.microsoft.com/office/powerpoint/2010/main" val="621948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4470-9210-4066-995D-A5D1FA8BC48B}"/>
              </a:ext>
            </a:extLst>
          </p:cNvPr>
          <p:cNvSpPr>
            <a:spLocks noGrp="1"/>
          </p:cNvSpPr>
          <p:nvPr>
            <p:ph type="title"/>
          </p:nvPr>
        </p:nvSpPr>
        <p:spPr>
          <a:xfrm>
            <a:off x="838200" y="243205"/>
            <a:ext cx="10515600" cy="978933"/>
          </a:xfrm>
        </p:spPr>
        <p:txBody>
          <a:bodyPr/>
          <a:lstStyle/>
          <a:p>
            <a:r>
              <a:rPr lang="en-US" dirty="0"/>
              <a:t>What about service utilization indicators?</a:t>
            </a:r>
          </a:p>
        </p:txBody>
      </p:sp>
      <p:sp>
        <p:nvSpPr>
          <p:cNvPr id="3" name="Content Placeholder 2">
            <a:extLst>
              <a:ext uri="{FF2B5EF4-FFF2-40B4-BE49-F238E27FC236}">
                <a16:creationId xmlns:a16="http://schemas.microsoft.com/office/drawing/2014/main" id="{CEF8BBAE-BB02-435B-A9FF-588C9F728E23}"/>
              </a:ext>
            </a:extLst>
          </p:cNvPr>
          <p:cNvSpPr>
            <a:spLocks noGrp="1"/>
          </p:cNvSpPr>
          <p:nvPr>
            <p:ph sz="half" idx="1"/>
          </p:nvPr>
        </p:nvSpPr>
        <p:spPr>
          <a:xfrm>
            <a:off x="838200" y="1398661"/>
            <a:ext cx="5181600" cy="4351338"/>
          </a:xfrm>
        </p:spPr>
        <p:txBody>
          <a:bodyPr/>
          <a:lstStyle/>
          <a:p>
            <a:r>
              <a:rPr lang="en-US" dirty="0"/>
              <a:t>Which of the ideal properties remain true when looking at HSU indicators?</a:t>
            </a:r>
          </a:p>
        </p:txBody>
      </p:sp>
      <p:sp>
        <p:nvSpPr>
          <p:cNvPr id="5" name="Content Placeholder 4">
            <a:extLst>
              <a:ext uri="{FF2B5EF4-FFF2-40B4-BE49-F238E27FC236}">
                <a16:creationId xmlns:a16="http://schemas.microsoft.com/office/drawing/2014/main" id="{786E358E-170F-4BEC-A47D-CE33E0070B73}"/>
              </a:ext>
            </a:extLst>
          </p:cNvPr>
          <p:cNvSpPr>
            <a:spLocks noGrp="1"/>
          </p:cNvSpPr>
          <p:nvPr>
            <p:ph sz="half" idx="2"/>
          </p:nvPr>
        </p:nvSpPr>
        <p:spPr>
          <a:xfrm>
            <a:off x="6172200" y="1398661"/>
            <a:ext cx="5181600" cy="4351338"/>
          </a:xfrm>
        </p:spPr>
        <p:txBody>
          <a:bodyPr/>
          <a:lstStyle/>
          <a:p>
            <a:r>
              <a:rPr lang="en-US" dirty="0"/>
              <a:t>Are there any different considerations when selecting HSU indicators?</a:t>
            </a:r>
          </a:p>
        </p:txBody>
      </p:sp>
    </p:spTree>
    <p:extLst>
      <p:ext uri="{BB962C8B-B14F-4D97-AF65-F5344CB8AC3E}">
        <p14:creationId xmlns:p14="http://schemas.microsoft.com/office/powerpoint/2010/main" val="1698497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272829"/>
            <a:ext cx="10515600" cy="978933"/>
          </a:xfrm>
        </p:spPr>
        <p:txBody>
          <a:bodyPr/>
          <a:lstStyle/>
          <a:p>
            <a:r>
              <a:rPr lang="en-US" sz="4000" dirty="0"/>
              <a:t>Outpatient visits for </a:t>
            </a:r>
            <a:r>
              <a:rPr lang="en-US" sz="4000" dirty="0" err="1"/>
              <a:t>Lisungwi</a:t>
            </a:r>
            <a:r>
              <a:rPr lang="en-US" sz="4000" dirty="0"/>
              <a:t> Health Centre</a:t>
            </a:r>
          </a:p>
        </p:txBody>
      </p:sp>
      <p:pic>
        <p:nvPicPr>
          <p:cNvPr id="7" name="Content Placeholder 6">
            <a:extLst>
              <a:ext uri="{FF2B5EF4-FFF2-40B4-BE49-F238E27FC236}">
                <a16:creationId xmlns:a16="http://schemas.microsoft.com/office/drawing/2014/main" id="{89D4C3CF-4AE1-46BE-888F-89BB9626E513}"/>
              </a:ext>
            </a:extLst>
          </p:cNvPr>
          <p:cNvPicPr>
            <a:picLocks noGrp="1" noChangeAspect="1"/>
          </p:cNvPicPr>
          <p:nvPr>
            <p:ph sz="half" idx="1"/>
          </p:nvPr>
        </p:nvPicPr>
        <p:blipFill>
          <a:blip r:embed="rId2"/>
          <a:stretch>
            <a:fillRect/>
          </a:stretch>
        </p:blipFill>
        <p:spPr>
          <a:xfrm>
            <a:off x="2321560" y="1459188"/>
            <a:ext cx="6446520" cy="4325831"/>
          </a:xfrm>
        </p:spPr>
      </p:pic>
    </p:spTree>
    <p:extLst>
      <p:ext uri="{BB962C8B-B14F-4D97-AF65-F5344CB8AC3E}">
        <p14:creationId xmlns:p14="http://schemas.microsoft.com/office/powerpoint/2010/main" val="803806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9B69-3869-4C1C-90C1-1EC426C13660}"/>
              </a:ext>
            </a:extLst>
          </p:cNvPr>
          <p:cNvSpPr>
            <a:spLocks noGrp="1"/>
          </p:cNvSpPr>
          <p:nvPr>
            <p:ph type="title"/>
          </p:nvPr>
        </p:nvSpPr>
        <p:spPr>
          <a:xfrm>
            <a:off x="762000" y="404909"/>
            <a:ext cx="10515600" cy="978933"/>
          </a:xfrm>
        </p:spPr>
        <p:txBody>
          <a:bodyPr/>
          <a:lstStyle/>
          <a:p>
            <a:r>
              <a:rPr lang="en-US" sz="4000" dirty="0"/>
              <a:t>Kangaroo Mother Care indicator for </a:t>
            </a:r>
            <a:r>
              <a:rPr lang="en-US" sz="4000" dirty="0" err="1"/>
              <a:t>Neno</a:t>
            </a:r>
            <a:r>
              <a:rPr lang="en-US" sz="4000" dirty="0"/>
              <a:t> District Hospital</a:t>
            </a:r>
          </a:p>
        </p:txBody>
      </p:sp>
      <p:pic>
        <p:nvPicPr>
          <p:cNvPr id="6" name="Content Placeholder 5">
            <a:extLst>
              <a:ext uri="{FF2B5EF4-FFF2-40B4-BE49-F238E27FC236}">
                <a16:creationId xmlns:a16="http://schemas.microsoft.com/office/drawing/2014/main" id="{FA15A80A-EC72-4193-ADD5-2FA2649AC598}"/>
              </a:ext>
            </a:extLst>
          </p:cNvPr>
          <p:cNvPicPr>
            <a:picLocks noGrp="1" noChangeAspect="1"/>
          </p:cNvPicPr>
          <p:nvPr>
            <p:ph sz="half" idx="1"/>
          </p:nvPr>
        </p:nvPicPr>
        <p:blipFill>
          <a:blip r:embed="rId2"/>
          <a:stretch>
            <a:fillRect/>
          </a:stretch>
        </p:blipFill>
        <p:spPr>
          <a:xfrm>
            <a:off x="2799079" y="1656433"/>
            <a:ext cx="6050479" cy="4060074"/>
          </a:xfrm>
        </p:spPr>
      </p:pic>
    </p:spTree>
    <p:extLst>
      <p:ext uri="{BB962C8B-B14F-4D97-AF65-F5344CB8AC3E}">
        <p14:creationId xmlns:p14="http://schemas.microsoft.com/office/powerpoint/2010/main" val="394635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C9015-F201-421D-9A4B-3DEDDF7AFFCD}"/>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58FB36C6-585F-47CE-AA2B-8A8E6F3A29E0}"/>
              </a:ext>
            </a:extLst>
          </p:cNvPr>
          <p:cNvSpPr>
            <a:spLocks noGrp="1"/>
          </p:cNvSpPr>
          <p:nvPr>
            <p:ph sz="half" idx="1"/>
          </p:nvPr>
        </p:nvSpPr>
        <p:spPr>
          <a:xfrm>
            <a:off x="838200" y="1561221"/>
            <a:ext cx="10429240" cy="4351338"/>
          </a:xfrm>
        </p:spPr>
        <p:txBody>
          <a:bodyPr/>
          <a:lstStyle/>
          <a:p>
            <a:r>
              <a:rPr lang="en-US" dirty="0"/>
              <a:t>Today’s lab: Importing data and producing plots.</a:t>
            </a:r>
          </a:p>
          <a:p>
            <a:endParaRPr lang="en-US" dirty="0"/>
          </a:p>
          <a:p>
            <a:r>
              <a:rPr lang="en-US" dirty="0"/>
              <a:t>Week 2: Building basic time series models</a:t>
            </a:r>
          </a:p>
          <a:p>
            <a:r>
              <a:rPr lang="en-US" dirty="0"/>
              <a:t>Week 3: Determining expected and comparing to observed</a:t>
            </a:r>
          </a:p>
          <a:p>
            <a:r>
              <a:rPr lang="en-US" dirty="0"/>
              <a:t>Week 4: Data processing</a:t>
            </a:r>
          </a:p>
          <a:p>
            <a:r>
              <a:rPr lang="en-US" dirty="0"/>
              <a:t>Week 5: Visualizations</a:t>
            </a:r>
          </a:p>
        </p:txBody>
      </p:sp>
    </p:spTree>
    <p:extLst>
      <p:ext uri="{BB962C8B-B14F-4D97-AF65-F5344CB8AC3E}">
        <p14:creationId xmlns:p14="http://schemas.microsoft.com/office/powerpoint/2010/main" val="3949957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C4898-CFB3-AC99-6F0B-21534D5347EB}"/>
              </a:ext>
            </a:extLst>
          </p:cNvPr>
          <p:cNvSpPr>
            <a:spLocks noGrp="1"/>
          </p:cNvSpPr>
          <p:nvPr>
            <p:ph type="title"/>
          </p:nvPr>
        </p:nvSpPr>
        <p:spPr/>
        <p:txBody>
          <a:bodyPr/>
          <a:lstStyle/>
          <a:p>
            <a:r>
              <a:rPr lang="en-US" dirty="0"/>
              <a:t>Lab</a:t>
            </a:r>
          </a:p>
        </p:txBody>
      </p:sp>
      <p:sp>
        <p:nvSpPr>
          <p:cNvPr id="3" name="Content Placeholder 2">
            <a:extLst>
              <a:ext uri="{FF2B5EF4-FFF2-40B4-BE49-F238E27FC236}">
                <a16:creationId xmlns:a16="http://schemas.microsoft.com/office/drawing/2014/main" id="{432A7A3C-28FA-AF69-1877-6BF7462D79A2}"/>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852ED3E-9C5D-D59E-318A-6ECAA2A2020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68700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B6D1-209C-F8E2-A2DF-9ABBA0DC3C3F}"/>
              </a:ext>
            </a:extLst>
          </p:cNvPr>
          <p:cNvSpPr>
            <a:spLocks noGrp="1"/>
          </p:cNvSpPr>
          <p:nvPr>
            <p:ph type="title"/>
          </p:nvPr>
        </p:nvSpPr>
        <p:spPr/>
        <p:txBody>
          <a:bodyPr/>
          <a:lstStyle/>
          <a:p>
            <a:r>
              <a:rPr lang="en-US" dirty="0"/>
              <a:t>Why use R?</a:t>
            </a:r>
          </a:p>
        </p:txBody>
      </p:sp>
      <p:sp>
        <p:nvSpPr>
          <p:cNvPr id="3" name="Content Placeholder 2">
            <a:extLst>
              <a:ext uri="{FF2B5EF4-FFF2-40B4-BE49-F238E27FC236}">
                <a16:creationId xmlns:a16="http://schemas.microsoft.com/office/drawing/2014/main" id="{47AD3A1E-FDBF-B405-E155-B181FE0A8324}"/>
              </a:ext>
            </a:extLst>
          </p:cNvPr>
          <p:cNvSpPr>
            <a:spLocks noGrp="1"/>
          </p:cNvSpPr>
          <p:nvPr>
            <p:ph sz="half" idx="1"/>
          </p:nvPr>
        </p:nvSpPr>
        <p:spPr>
          <a:xfrm>
            <a:off x="838200" y="1561221"/>
            <a:ext cx="10259728" cy="4351338"/>
          </a:xfrm>
        </p:spPr>
        <p:txBody>
          <a:bodyPr/>
          <a:lstStyle/>
          <a:p>
            <a:r>
              <a:rPr lang="en-US" dirty="0"/>
              <a:t>It is free!</a:t>
            </a:r>
          </a:p>
          <a:p>
            <a:r>
              <a:rPr lang="en-US" dirty="0"/>
              <a:t>Easy data manipulation and graphics</a:t>
            </a:r>
          </a:p>
          <a:p>
            <a:r>
              <a:rPr lang="en-US" dirty="0"/>
              <a:t>It has extensive packages for (almost) any specialized tool/analysis.</a:t>
            </a:r>
          </a:p>
          <a:p>
            <a:r>
              <a:rPr lang="en-US" dirty="0"/>
              <a:t>Easy reproducibility (R Markdown)</a:t>
            </a:r>
          </a:p>
          <a:p>
            <a:r>
              <a:rPr lang="en-US" dirty="0"/>
              <a:t>Computationally faster than Stata</a:t>
            </a:r>
          </a:p>
        </p:txBody>
      </p:sp>
    </p:spTree>
    <p:extLst>
      <p:ext uri="{BB962C8B-B14F-4D97-AF65-F5344CB8AC3E}">
        <p14:creationId xmlns:p14="http://schemas.microsoft.com/office/powerpoint/2010/main" val="23589208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A907-3542-24BA-D5EB-49802231DF83}"/>
              </a:ext>
            </a:extLst>
          </p:cNvPr>
          <p:cNvSpPr>
            <a:spLocks noGrp="1"/>
          </p:cNvSpPr>
          <p:nvPr>
            <p:ph type="title"/>
          </p:nvPr>
        </p:nvSpPr>
        <p:spPr/>
        <p:txBody>
          <a:bodyPr/>
          <a:lstStyle/>
          <a:p>
            <a:r>
              <a:rPr lang="en-US" dirty="0"/>
              <a:t>R examples</a:t>
            </a:r>
          </a:p>
        </p:txBody>
      </p:sp>
      <p:sp>
        <p:nvSpPr>
          <p:cNvPr id="3" name="Content Placeholder 2">
            <a:extLst>
              <a:ext uri="{FF2B5EF4-FFF2-40B4-BE49-F238E27FC236}">
                <a16:creationId xmlns:a16="http://schemas.microsoft.com/office/drawing/2014/main" id="{4B6D0E95-6DCC-42C7-0FAF-D05FB66B2240}"/>
              </a:ext>
            </a:extLst>
          </p:cNvPr>
          <p:cNvSpPr>
            <a:spLocks noGrp="1"/>
          </p:cNvSpPr>
          <p:nvPr>
            <p:ph sz="half" idx="1"/>
          </p:nvPr>
        </p:nvSpPr>
        <p:spPr>
          <a:xfrm>
            <a:off x="838200" y="1561221"/>
            <a:ext cx="5181600" cy="4351338"/>
          </a:xfrm>
        </p:spPr>
        <p:txBody>
          <a:bodyPr/>
          <a:lstStyle/>
          <a:p>
            <a:r>
              <a:rPr lang="en-US" dirty="0">
                <a:hlinkClick r:id="rId2"/>
              </a:rPr>
              <a:t>https://r-graph-gallery.com/</a:t>
            </a:r>
            <a:endParaRPr lang="en-US" dirty="0"/>
          </a:p>
          <a:p>
            <a:r>
              <a:rPr lang="en-US" dirty="0">
                <a:hlinkClick r:id="rId3"/>
              </a:rPr>
              <a:t>https://hoga.shinyapps.io/healthdown/</a:t>
            </a:r>
            <a:r>
              <a:rPr lang="en-US" dirty="0"/>
              <a:t> </a:t>
            </a:r>
          </a:p>
        </p:txBody>
      </p:sp>
      <p:pic>
        <p:nvPicPr>
          <p:cNvPr id="1026" name="Picture 2">
            <a:extLst>
              <a:ext uri="{FF2B5EF4-FFF2-40B4-BE49-F238E27FC236}">
                <a16:creationId xmlns:a16="http://schemas.microsoft.com/office/drawing/2014/main" id="{05E98DA9-9634-C88D-CDA5-62E820C35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3672" y="0"/>
            <a:ext cx="3669405" cy="3980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15B96D0-D96D-61F9-C0F4-8BBED408F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5491" y="2609378"/>
            <a:ext cx="4624453" cy="3303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81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DC8B-3C5A-842C-8F7C-A98D5573BBEA}"/>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519EFBE5-6CAC-A6F7-5080-77FEB9A0A2F4}"/>
              </a:ext>
            </a:extLst>
          </p:cNvPr>
          <p:cNvSpPr>
            <a:spLocks noGrp="1"/>
          </p:cNvSpPr>
          <p:nvPr>
            <p:ph idx="1"/>
          </p:nvPr>
        </p:nvSpPr>
        <p:spPr/>
        <p:txBody>
          <a:bodyPr/>
          <a:lstStyle/>
          <a:p>
            <a:r>
              <a:rPr lang="en-US" dirty="0"/>
              <a:t>Send an email to </a:t>
            </a:r>
            <a:r>
              <a:rPr lang="en-US" dirty="0">
                <a:hlinkClick r:id="rId2"/>
              </a:rPr>
              <a:t>nicklink@g.harvard.edu</a:t>
            </a:r>
            <a:r>
              <a:rPr lang="en-US" dirty="0"/>
              <a:t> with subject “Syndromic Surveillance Training”.</a:t>
            </a:r>
          </a:p>
          <a:p>
            <a:r>
              <a:rPr lang="en-US" dirty="0"/>
              <a:t>Course materials: </a:t>
            </a:r>
            <a:r>
              <a:rPr lang="en-US" dirty="0">
                <a:hlinkClick r:id="rId3"/>
              </a:rPr>
              <a:t>https://nickblink.github.io/Syndromic_Surveillance_Training_Course/</a:t>
            </a:r>
            <a:r>
              <a:rPr lang="en-US" dirty="0"/>
              <a:t>  (</a:t>
            </a:r>
            <a:r>
              <a:rPr lang="en-US" dirty="0" err="1"/>
              <a:t>tinyurl</a:t>
            </a:r>
            <a:r>
              <a:rPr lang="en-US" dirty="0"/>
              <a:t>:    )</a:t>
            </a:r>
          </a:p>
          <a:p>
            <a:pPr lvl="1"/>
            <a:r>
              <a:rPr lang="en-US" dirty="0"/>
              <a:t>Show </a:t>
            </a:r>
            <a:r>
              <a:rPr lang="en-US"/>
              <a:t>the course site</a:t>
            </a:r>
            <a:endParaRPr lang="en-US" dirty="0"/>
          </a:p>
          <a:p>
            <a:r>
              <a:rPr lang="en-US" dirty="0"/>
              <a:t>Install R and </a:t>
            </a:r>
            <a:r>
              <a:rPr lang="en-US" dirty="0" err="1"/>
              <a:t>Rstudio</a:t>
            </a:r>
            <a:endParaRPr lang="en-US" dirty="0"/>
          </a:p>
        </p:txBody>
      </p:sp>
    </p:spTree>
    <p:extLst>
      <p:ext uri="{BB962C8B-B14F-4D97-AF65-F5344CB8AC3E}">
        <p14:creationId xmlns:p14="http://schemas.microsoft.com/office/powerpoint/2010/main" val="4136216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3A05E-06D2-1B58-FA7C-5665FECE6695}"/>
              </a:ext>
            </a:extLst>
          </p:cNvPr>
          <p:cNvSpPr>
            <a:spLocks noGrp="1"/>
          </p:cNvSpPr>
          <p:nvPr>
            <p:ph type="title"/>
          </p:nvPr>
        </p:nvSpPr>
        <p:spPr/>
        <p:txBody>
          <a:bodyPr/>
          <a:lstStyle/>
          <a:p>
            <a:r>
              <a:rPr lang="en-US" dirty="0"/>
              <a:t>Daily Structure (roughly)</a:t>
            </a:r>
          </a:p>
        </p:txBody>
      </p:sp>
      <p:sp>
        <p:nvSpPr>
          <p:cNvPr id="3" name="Content Placeholder 2">
            <a:extLst>
              <a:ext uri="{FF2B5EF4-FFF2-40B4-BE49-F238E27FC236}">
                <a16:creationId xmlns:a16="http://schemas.microsoft.com/office/drawing/2014/main" id="{AF357919-F0CC-301F-1030-E10F156A2594}"/>
              </a:ext>
            </a:extLst>
          </p:cNvPr>
          <p:cNvSpPr>
            <a:spLocks noGrp="1"/>
          </p:cNvSpPr>
          <p:nvPr>
            <p:ph idx="1"/>
          </p:nvPr>
        </p:nvSpPr>
        <p:spPr>
          <a:xfrm>
            <a:off x="838200" y="1564395"/>
            <a:ext cx="10515600" cy="4731302"/>
          </a:xfrm>
        </p:spPr>
        <p:txBody>
          <a:bodyPr numCol="2"/>
          <a:lstStyle/>
          <a:p>
            <a:pPr marL="0" indent="0">
              <a:buNone/>
            </a:pPr>
            <a:r>
              <a:rPr lang="en-US" sz="2400" dirty="0"/>
              <a:t>Today:</a:t>
            </a:r>
          </a:p>
          <a:p>
            <a:r>
              <a:rPr lang="en-US" sz="2400" dirty="0"/>
              <a:t>11-12AM: Lecture</a:t>
            </a:r>
          </a:p>
          <a:p>
            <a:r>
              <a:rPr lang="en-US" sz="2400" dirty="0"/>
              <a:t>1-3pm: Lab</a:t>
            </a:r>
          </a:p>
          <a:p>
            <a:r>
              <a:rPr lang="en-US" sz="2400" dirty="0"/>
              <a:t>3-4pm: Lecture</a:t>
            </a:r>
          </a:p>
          <a:p>
            <a:endParaRPr lang="en-US" sz="2400" dirty="0"/>
          </a:p>
          <a:p>
            <a:endParaRPr lang="en-US" sz="2400" dirty="0"/>
          </a:p>
          <a:p>
            <a:endParaRPr lang="en-US" sz="2400" dirty="0"/>
          </a:p>
          <a:p>
            <a:endParaRPr lang="en-US" sz="2400" dirty="0"/>
          </a:p>
          <a:p>
            <a:endParaRPr lang="en-US" sz="2400" dirty="0"/>
          </a:p>
          <a:p>
            <a:pPr marL="0" indent="0">
              <a:buNone/>
            </a:pPr>
            <a:endParaRPr lang="en-US" sz="2400" dirty="0"/>
          </a:p>
          <a:p>
            <a:pPr marL="0" indent="0">
              <a:buNone/>
            </a:pPr>
            <a:r>
              <a:rPr lang="en-US" sz="2400" dirty="0"/>
              <a:t>Tuesday – Friday:</a:t>
            </a:r>
          </a:p>
          <a:p>
            <a:r>
              <a:rPr lang="en-US" sz="2400" dirty="0"/>
              <a:t>9 AM – 1015AM – Lecture</a:t>
            </a:r>
          </a:p>
          <a:p>
            <a:r>
              <a:rPr lang="en-US" sz="2400" dirty="0"/>
              <a:t>1030AM – 12PM – Lab/Project</a:t>
            </a:r>
          </a:p>
          <a:p>
            <a:r>
              <a:rPr lang="en-US" sz="2400" dirty="0"/>
              <a:t>1pm – 2pm – Lecture</a:t>
            </a:r>
          </a:p>
          <a:p>
            <a:r>
              <a:rPr lang="en-US" sz="2400" dirty="0"/>
              <a:t>215pm – 4pm – Lab/Project</a:t>
            </a:r>
          </a:p>
          <a:p>
            <a:r>
              <a:rPr lang="en-US" sz="2400" dirty="0"/>
              <a:t>4pm – 5pm – (Optional) Office hours/extra help</a:t>
            </a:r>
          </a:p>
          <a:p>
            <a:pPr marL="0" indent="0">
              <a:buNone/>
            </a:pPr>
            <a:endParaRPr lang="en-US" sz="2400" dirty="0"/>
          </a:p>
          <a:p>
            <a:pPr marL="0" indent="0">
              <a:buNone/>
            </a:pPr>
            <a:r>
              <a:rPr lang="en-US" sz="2400" dirty="0"/>
              <a:t>* Friday end at 1pm</a:t>
            </a:r>
          </a:p>
          <a:p>
            <a:endParaRPr lang="en-US" sz="2400" dirty="0"/>
          </a:p>
        </p:txBody>
      </p:sp>
    </p:spTree>
    <p:extLst>
      <p:ext uri="{BB962C8B-B14F-4D97-AF65-F5344CB8AC3E}">
        <p14:creationId xmlns:p14="http://schemas.microsoft.com/office/powerpoint/2010/main" val="2331678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DB7D3-AEB3-09F9-D15A-B50E07404482}"/>
              </a:ext>
            </a:extLst>
          </p:cNvPr>
          <p:cNvSpPr>
            <a:spLocks noGrp="1"/>
          </p:cNvSpPr>
          <p:nvPr>
            <p:ph type="title"/>
          </p:nvPr>
        </p:nvSpPr>
        <p:spPr/>
        <p:txBody>
          <a:bodyPr/>
          <a:lstStyle/>
          <a:p>
            <a:r>
              <a:rPr lang="en-US" dirty="0"/>
              <a:t>In this lecture</a:t>
            </a:r>
          </a:p>
        </p:txBody>
      </p:sp>
      <p:sp>
        <p:nvSpPr>
          <p:cNvPr id="3" name="Content Placeholder 2">
            <a:extLst>
              <a:ext uri="{FF2B5EF4-FFF2-40B4-BE49-F238E27FC236}">
                <a16:creationId xmlns:a16="http://schemas.microsoft.com/office/drawing/2014/main" id="{56408335-B741-49C7-4DAC-88450ADF9513}"/>
              </a:ext>
            </a:extLst>
          </p:cNvPr>
          <p:cNvSpPr>
            <a:spLocks noGrp="1"/>
          </p:cNvSpPr>
          <p:nvPr>
            <p:ph idx="1"/>
          </p:nvPr>
        </p:nvSpPr>
        <p:spPr>
          <a:xfrm>
            <a:off x="838200" y="1564395"/>
            <a:ext cx="10515600" cy="2199083"/>
          </a:xfrm>
        </p:spPr>
        <p:txBody>
          <a:bodyPr/>
          <a:lstStyle/>
          <a:p>
            <a:r>
              <a:rPr lang="en-US" dirty="0"/>
              <a:t>My background</a:t>
            </a:r>
          </a:p>
          <a:p>
            <a:r>
              <a:rPr lang="en-US" dirty="0"/>
              <a:t>Goals of this training</a:t>
            </a:r>
          </a:p>
          <a:p>
            <a:r>
              <a:rPr lang="en-US" dirty="0"/>
              <a:t>Motivating example – syndromic surveillance</a:t>
            </a:r>
          </a:p>
          <a:p>
            <a:r>
              <a:rPr lang="en-US" dirty="0"/>
              <a:t>Intro to R</a:t>
            </a:r>
          </a:p>
          <a:p>
            <a:endParaRPr lang="en-US" dirty="0"/>
          </a:p>
        </p:txBody>
      </p:sp>
    </p:spTree>
    <p:extLst>
      <p:ext uri="{BB962C8B-B14F-4D97-AF65-F5344CB8AC3E}">
        <p14:creationId xmlns:p14="http://schemas.microsoft.com/office/powerpoint/2010/main" val="225620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FC87-3007-482E-B84C-C6A6624C4E40}"/>
              </a:ext>
            </a:extLst>
          </p:cNvPr>
          <p:cNvSpPr>
            <a:spLocks noGrp="1"/>
          </p:cNvSpPr>
          <p:nvPr>
            <p:ph type="title"/>
          </p:nvPr>
        </p:nvSpPr>
        <p:spPr/>
        <p:txBody>
          <a:bodyPr/>
          <a:lstStyle/>
          <a:p>
            <a:r>
              <a:rPr lang="en-US" dirty="0"/>
              <a:t>Background and Overview</a:t>
            </a:r>
          </a:p>
        </p:txBody>
      </p:sp>
    </p:spTree>
    <p:extLst>
      <p:ext uri="{BB962C8B-B14F-4D97-AF65-F5344CB8AC3E}">
        <p14:creationId xmlns:p14="http://schemas.microsoft.com/office/powerpoint/2010/main" val="2603637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534C-40A2-C149-83DD-398D1A58B817}"/>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0B1DE021-2F18-221E-D2C1-7B18F9971879}"/>
              </a:ext>
            </a:extLst>
          </p:cNvPr>
          <p:cNvSpPr>
            <a:spLocks noGrp="1"/>
          </p:cNvSpPr>
          <p:nvPr>
            <p:ph idx="1"/>
          </p:nvPr>
        </p:nvSpPr>
        <p:spPr/>
        <p:txBody>
          <a:bodyPr/>
          <a:lstStyle/>
          <a:p>
            <a:r>
              <a:rPr lang="en-US" dirty="0"/>
              <a:t>MA in applied math</a:t>
            </a:r>
          </a:p>
          <a:p>
            <a:r>
              <a:rPr lang="en-US" dirty="0"/>
              <a:t>Taught high school math for 2 years.</a:t>
            </a:r>
          </a:p>
          <a:p>
            <a:r>
              <a:rPr lang="en-US" dirty="0"/>
              <a:t>Completing PhD in Biostatistics</a:t>
            </a:r>
          </a:p>
          <a:p>
            <a:r>
              <a:rPr lang="en-US" dirty="0"/>
              <a:t>Coding in R!</a:t>
            </a:r>
          </a:p>
          <a:p>
            <a:r>
              <a:rPr lang="en-US" i="1" dirty="0"/>
              <a:t>(outside of work): Enjoy cooking, making music, and spending time with my two cats and fiancé. </a:t>
            </a:r>
          </a:p>
        </p:txBody>
      </p:sp>
    </p:spTree>
    <p:extLst>
      <p:ext uri="{BB962C8B-B14F-4D97-AF65-F5344CB8AC3E}">
        <p14:creationId xmlns:p14="http://schemas.microsoft.com/office/powerpoint/2010/main" val="3756928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7FE4-90AD-000B-A7A1-70069CC26B83}"/>
              </a:ext>
            </a:extLst>
          </p:cNvPr>
          <p:cNvSpPr>
            <a:spLocks noGrp="1"/>
          </p:cNvSpPr>
          <p:nvPr>
            <p:ph type="title"/>
          </p:nvPr>
        </p:nvSpPr>
        <p:spPr/>
        <p:txBody>
          <a:bodyPr/>
          <a:lstStyle/>
          <a:p>
            <a:r>
              <a:rPr lang="en-US" dirty="0"/>
              <a:t>Syndromic Surveillance Work</a:t>
            </a:r>
          </a:p>
        </p:txBody>
      </p:sp>
      <p:sp>
        <p:nvSpPr>
          <p:cNvPr id="3" name="Content Placeholder 2">
            <a:extLst>
              <a:ext uri="{FF2B5EF4-FFF2-40B4-BE49-F238E27FC236}">
                <a16:creationId xmlns:a16="http://schemas.microsoft.com/office/drawing/2014/main" id="{F6BE088F-0818-E741-2A97-51C45E584DC9}"/>
              </a:ext>
            </a:extLst>
          </p:cNvPr>
          <p:cNvSpPr>
            <a:spLocks noGrp="1"/>
          </p:cNvSpPr>
          <p:nvPr>
            <p:ph idx="1"/>
          </p:nvPr>
        </p:nvSpPr>
        <p:spPr>
          <a:xfrm>
            <a:off x="838200" y="1534849"/>
            <a:ext cx="10515600" cy="1023000"/>
          </a:xfrm>
        </p:spPr>
        <p:txBody>
          <a:bodyPr/>
          <a:lstStyle/>
          <a:p>
            <a:r>
              <a:rPr lang="en-US" dirty="0"/>
              <a:t>Ran a simulation study on syndromic surveillance on HMIS data using </a:t>
            </a:r>
            <a:r>
              <a:rPr lang="en-US" dirty="0" err="1"/>
              <a:t>spatio</a:t>
            </a:r>
            <a:r>
              <a:rPr lang="en-US" dirty="0"/>
              <a:t>-temporal models and with missing data.</a:t>
            </a:r>
          </a:p>
        </p:txBody>
      </p:sp>
      <p:pic>
        <p:nvPicPr>
          <p:cNvPr id="5" name="Picture 4">
            <a:extLst>
              <a:ext uri="{FF2B5EF4-FFF2-40B4-BE49-F238E27FC236}">
                <a16:creationId xmlns:a16="http://schemas.microsoft.com/office/drawing/2014/main" id="{115CE9A9-A862-A97A-3164-D92BBC9F557A}"/>
              </a:ext>
            </a:extLst>
          </p:cNvPr>
          <p:cNvPicPr>
            <a:picLocks noChangeAspect="1"/>
          </p:cNvPicPr>
          <p:nvPr/>
        </p:nvPicPr>
        <p:blipFill>
          <a:blip r:embed="rId2"/>
          <a:stretch>
            <a:fillRect/>
          </a:stretch>
        </p:blipFill>
        <p:spPr>
          <a:xfrm>
            <a:off x="4735629" y="2414752"/>
            <a:ext cx="6994358" cy="2028496"/>
          </a:xfrm>
          <a:prstGeom prst="rect">
            <a:avLst/>
          </a:prstGeom>
        </p:spPr>
      </p:pic>
      <p:sp>
        <p:nvSpPr>
          <p:cNvPr id="6" name="TextBox 5">
            <a:extLst>
              <a:ext uri="{FF2B5EF4-FFF2-40B4-BE49-F238E27FC236}">
                <a16:creationId xmlns:a16="http://schemas.microsoft.com/office/drawing/2014/main" id="{33073B22-0162-B8D6-D7A0-A5709BF6AC89}"/>
              </a:ext>
            </a:extLst>
          </p:cNvPr>
          <p:cNvSpPr txBox="1"/>
          <p:nvPr/>
        </p:nvSpPr>
        <p:spPr>
          <a:xfrm>
            <a:off x="721895" y="2483666"/>
            <a:ext cx="4292868"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Collaborating with HIS team about syndromic surveillance and this training.</a:t>
            </a:r>
          </a:p>
        </p:txBody>
      </p:sp>
    </p:spTree>
    <p:extLst>
      <p:ext uri="{BB962C8B-B14F-4D97-AF65-F5344CB8AC3E}">
        <p14:creationId xmlns:p14="http://schemas.microsoft.com/office/powerpoint/2010/main" val="41949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8B09F-15CA-D547-4D35-8BF64E3C766B}"/>
              </a:ext>
            </a:extLst>
          </p:cNvPr>
          <p:cNvSpPr>
            <a:spLocks noGrp="1"/>
          </p:cNvSpPr>
          <p:nvPr>
            <p:ph type="title"/>
          </p:nvPr>
        </p:nvSpPr>
        <p:spPr/>
        <p:txBody>
          <a:bodyPr/>
          <a:lstStyle/>
          <a:p>
            <a:r>
              <a:rPr lang="en-US" dirty="0"/>
              <a:t>Breakout Question</a:t>
            </a:r>
          </a:p>
        </p:txBody>
      </p:sp>
      <p:sp>
        <p:nvSpPr>
          <p:cNvPr id="3" name="Content Placeholder 2">
            <a:extLst>
              <a:ext uri="{FF2B5EF4-FFF2-40B4-BE49-F238E27FC236}">
                <a16:creationId xmlns:a16="http://schemas.microsoft.com/office/drawing/2014/main" id="{7D726F9B-5841-ACF5-8C0D-4CD1F25AD139}"/>
              </a:ext>
            </a:extLst>
          </p:cNvPr>
          <p:cNvSpPr>
            <a:spLocks noGrp="1"/>
          </p:cNvSpPr>
          <p:nvPr>
            <p:ph idx="1"/>
          </p:nvPr>
        </p:nvSpPr>
        <p:spPr/>
        <p:txBody>
          <a:bodyPr/>
          <a:lstStyle/>
          <a:p>
            <a:r>
              <a:rPr lang="en-US" dirty="0"/>
              <a:t>Why are you attending this training? </a:t>
            </a:r>
          </a:p>
          <a:p>
            <a:r>
              <a:rPr lang="en-US" dirty="0"/>
              <a:t>What are you hoping to learn?</a:t>
            </a:r>
          </a:p>
          <a:p>
            <a:r>
              <a:rPr lang="en-US" dirty="0"/>
              <a:t>What background skills and knowledge do you bring?</a:t>
            </a:r>
          </a:p>
          <a:p>
            <a:endParaRPr lang="en-US" dirty="0"/>
          </a:p>
          <a:p>
            <a:r>
              <a:rPr lang="en-US" i="1" dirty="0"/>
              <a:t>Write your answer and then share with people near you</a:t>
            </a:r>
            <a:r>
              <a:rPr lang="en-US" dirty="0"/>
              <a:t> </a:t>
            </a:r>
          </a:p>
        </p:txBody>
      </p:sp>
    </p:spTree>
    <p:extLst>
      <p:ext uri="{BB962C8B-B14F-4D97-AF65-F5344CB8AC3E}">
        <p14:creationId xmlns:p14="http://schemas.microsoft.com/office/powerpoint/2010/main" val="960412663"/>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TotalTime>
  <Words>1366</Words>
  <Application>Microsoft Office PowerPoint</Application>
  <PresentationFormat>Widescreen</PresentationFormat>
  <Paragraphs>194</Paragraphs>
  <Slides>39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Georgia</vt:lpstr>
      <vt:lpstr>Times New Roman</vt:lpstr>
      <vt:lpstr>1_Office Theme</vt:lpstr>
      <vt:lpstr>Syndromic Surveillance using R</vt:lpstr>
      <vt:lpstr>Acknowledgements</vt:lpstr>
      <vt:lpstr>Expectations</vt:lpstr>
      <vt:lpstr>Daily Structure (roughly)</vt:lpstr>
      <vt:lpstr>In this lecture</vt:lpstr>
      <vt:lpstr>Background and Overview</vt:lpstr>
      <vt:lpstr>My background</vt:lpstr>
      <vt:lpstr>Syndromic Surveillance Work</vt:lpstr>
      <vt:lpstr>Breakout Question</vt:lpstr>
      <vt:lpstr>My Response</vt:lpstr>
      <vt:lpstr>Goals of this training</vt:lpstr>
      <vt:lpstr>Goals of this course</vt:lpstr>
      <vt:lpstr>Motivating Example – Syndromic Surveillance</vt:lpstr>
      <vt:lpstr>Core common questions</vt:lpstr>
      <vt:lpstr>How can we leverage routinely collected data to improve COVID-19 response?</vt:lpstr>
      <vt:lpstr>PowerPoint Presentation</vt:lpstr>
      <vt:lpstr>Steeper reductions observed in Pentavalent in Haiti, Liberia &amp; Malawi early in 2020</vt:lpstr>
      <vt:lpstr>Resources</vt:lpstr>
      <vt:lpstr>Selecting indicators</vt:lpstr>
      <vt:lpstr>What is an indicator?</vt:lpstr>
      <vt:lpstr>Syndromic surveillance</vt:lpstr>
      <vt:lpstr>COVID-19 Surveillance</vt:lpstr>
      <vt:lpstr>mPox and Lassa Fever Surveillance</vt:lpstr>
      <vt:lpstr>Group work</vt:lpstr>
      <vt:lpstr>Properties of a COVID-19 SS indicator</vt:lpstr>
      <vt:lpstr>Recommended indicators</vt:lpstr>
      <vt:lpstr>PowerPoint Presentation</vt:lpstr>
      <vt:lpstr>Acute Respiratory Infection cases among children (under 5) for Neno District Hospital</vt:lpstr>
      <vt:lpstr>Health service utilization indicators</vt:lpstr>
      <vt:lpstr>PowerPoint Presentation</vt:lpstr>
      <vt:lpstr>PowerPoint Presentation</vt:lpstr>
      <vt:lpstr>What about service utilization indicators?</vt:lpstr>
      <vt:lpstr>Outpatient visits for Lisungwi Health Centre</vt:lpstr>
      <vt:lpstr>Kangaroo Mother Care indicator for Neno District Hospital</vt:lpstr>
      <vt:lpstr>What’s next?</vt:lpstr>
      <vt:lpstr>Lab</vt:lpstr>
      <vt:lpstr>Why use R?</vt:lpstr>
      <vt:lpstr>R examples</vt:lpstr>
      <vt:lpstr>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118</cp:revision>
  <dcterms:created xsi:type="dcterms:W3CDTF">2019-03-28T20:29:47Z</dcterms:created>
  <dcterms:modified xsi:type="dcterms:W3CDTF">2024-11-22T15:05:01Z</dcterms:modified>
</cp:coreProperties>
</file>